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0" r:id="rId3"/>
    <p:sldMasterId id="2147483696" r:id="rId4"/>
    <p:sldMasterId id="2147483712" r:id="rId5"/>
    <p:sldMasterId id="2147483728" r:id="rId6"/>
  </p:sldMasterIdLst>
  <p:notesMasterIdLst>
    <p:notesMasterId r:id="rId41"/>
  </p:notesMasterIdLst>
  <p:sldIdLst>
    <p:sldId id="256" r:id="rId7"/>
    <p:sldId id="257" r:id="rId8"/>
    <p:sldId id="259" r:id="rId9"/>
    <p:sldId id="267" r:id="rId10"/>
    <p:sldId id="264" r:id="rId11"/>
    <p:sldId id="296" r:id="rId12"/>
    <p:sldId id="297" r:id="rId13"/>
    <p:sldId id="298" r:id="rId14"/>
    <p:sldId id="299" r:id="rId15"/>
    <p:sldId id="260" r:id="rId16"/>
    <p:sldId id="265" r:id="rId17"/>
    <p:sldId id="268" r:id="rId18"/>
    <p:sldId id="261" r:id="rId19"/>
    <p:sldId id="266" r:id="rId20"/>
    <p:sldId id="288" r:id="rId21"/>
    <p:sldId id="289" r:id="rId22"/>
    <p:sldId id="269" r:id="rId23"/>
    <p:sldId id="290" r:id="rId24"/>
    <p:sldId id="295" r:id="rId25"/>
    <p:sldId id="262" r:id="rId26"/>
    <p:sldId id="271" r:id="rId27"/>
    <p:sldId id="272" r:id="rId28"/>
    <p:sldId id="273" r:id="rId29"/>
    <p:sldId id="274" r:id="rId30"/>
    <p:sldId id="275" r:id="rId31"/>
    <p:sldId id="276" r:id="rId32"/>
    <p:sldId id="277" r:id="rId33"/>
    <p:sldId id="278" r:id="rId34"/>
    <p:sldId id="279" r:id="rId35"/>
    <p:sldId id="291" r:id="rId36"/>
    <p:sldId id="283" r:id="rId37"/>
    <p:sldId id="292" r:id="rId38"/>
    <p:sldId id="293" r:id="rId39"/>
    <p:sldId id="284"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63B"/>
    <a:srgbClr val="0F863F"/>
    <a:srgbClr val="EFF0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01" autoAdjust="0"/>
  </p:normalViewPr>
  <p:slideViewPr>
    <p:cSldViewPr snapToGrid="0" showGuides="1">
      <p:cViewPr varScale="1">
        <p:scale>
          <a:sx n="68" d="100"/>
          <a:sy n="68" d="100"/>
        </p:scale>
        <p:origin x="792" y="66"/>
      </p:cViewPr>
      <p:guideLst>
        <p:guide orient="horz" pos="218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95C80-5F1A-435E-B2B3-6796B22704FE}"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C0388-FC73-47D4-A732-836B92D112A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18</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25</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26</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27</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28</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29</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30</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31</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32</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33</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AC0388-FC73-47D4-A732-836B92D112A7}" type="slidenum">
              <a:rPr lang="zh-CN" altLang="en-US" smtClean="0"/>
              <a:t>34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01 </a:t>
            </a:r>
            <a:r>
              <a:rPr lang="zh-CN" altLang="en-US" sz="3200" dirty="0">
                <a:ln>
                  <a:solidFill>
                    <a:srgbClr val="0F863B"/>
                  </a:solidFill>
                </a:ln>
              </a:rPr>
              <a:t>关于我们</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8" name="图形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9" name="文本框 8"/>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02 </a:t>
            </a:r>
            <a:r>
              <a:rPr lang="zh-CN" altLang="en-US" sz="3200" dirty="0">
                <a:ln>
                  <a:solidFill>
                    <a:srgbClr val="0F863B"/>
                  </a:solidFill>
                </a:ln>
              </a:rPr>
              <a:t>研究综述</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03 </a:t>
            </a:r>
            <a:r>
              <a:rPr lang="zh-CN" altLang="en-US" sz="3200" dirty="0">
                <a:ln>
                  <a:solidFill>
                    <a:srgbClr val="0F863B"/>
                  </a:solidFill>
                </a:ln>
              </a:rPr>
              <a:t>研究过程</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3DEDD8-47E5-40CD-8AC1-B7EC532D1F43}" type="slidenum">
              <a:rPr lang="zh-CN" altLang="en-US" smtClean="0"/>
              <a:t>‹#›</a:t>
            </a:fld>
            <a:endParaRPr lang="zh-CN" altLang="en-US"/>
          </a:p>
        </p:txBody>
      </p:sp>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150" y="165100"/>
            <a:ext cx="647700" cy="825500"/>
          </a:xfrm>
          <a:prstGeom prst="rect">
            <a:avLst/>
          </a:prstGeom>
        </p:spPr>
      </p:pic>
      <p:sp>
        <p:nvSpPr>
          <p:cNvPr id="11" name="文本框 10"/>
          <p:cNvSpPr txBox="1"/>
          <p:nvPr userDrawn="1"/>
        </p:nvSpPr>
        <p:spPr>
          <a:xfrm>
            <a:off x="1123950" y="285462"/>
            <a:ext cx="2395207" cy="584775"/>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en-US" altLang="zh-CN" sz="3200" dirty="0">
                <a:ln>
                  <a:solidFill>
                    <a:srgbClr val="0F863B"/>
                  </a:solidFill>
                </a:ln>
              </a:rPr>
              <a:t>04 </a:t>
            </a:r>
            <a:r>
              <a:rPr lang="zh-CN" altLang="en-US" sz="3200" dirty="0">
                <a:ln>
                  <a:solidFill>
                    <a:srgbClr val="0F863B"/>
                  </a:solidFill>
                </a:ln>
              </a:rPr>
              <a:t>研究结论</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0A1950-F7E6-43C5-A5BF-EB390E6CAC77}" type="datetimeFigureOut">
              <a:rPr lang="zh-CN" altLang="en-US" smtClean="0"/>
              <a:t>2020/12/30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3DEDD8-47E5-40CD-8AC1-B7EC532D1F43}"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57E2FAA-7943-468F-91DC-5C4431723F24}" type="datetimeFigureOut">
              <a:rPr lang="zh-CN" altLang="en-US" smtClean="0"/>
              <a:t>2020/12/30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jpeg"/><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jpeg"/><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1.jpeg"/><Relationship Id="rId2" Type="http://schemas.openxmlformats.org/officeDocument/2006/relationships/slideLayout" Target="../slideLayouts/slideLayout62.xml"/><Relationship Id="rId16"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image" Target="../media/image1.jpeg"/><Relationship Id="rId2" Type="http://schemas.openxmlformats.org/officeDocument/2006/relationships/slideLayout" Target="../slideLayouts/slideLayout77.xml"/><Relationship Id="rId16" Type="http://schemas.openxmlformats.org/officeDocument/2006/relationships/theme" Target="../theme/theme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A1950-F7E6-43C5-A5BF-EB390E6CAC77}" type="datetimeFigureOut">
              <a:rPr lang="zh-CN" altLang="en-US" smtClean="0"/>
              <a:t>2020/12/30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DEDD8-47E5-40CD-8AC1-B7EC532D1F43}" type="slidenum">
              <a:rPr lang="zh-CN" altLang="en-US" smtClean="0"/>
              <a:t>‹#›</a:t>
            </a:fld>
            <a:endParaRPr lang="zh-CN" altLang="en-US"/>
          </a:p>
        </p:txBody>
      </p:sp>
      <p:pic>
        <p:nvPicPr>
          <p:cNvPr id="7" name="图片 6"/>
          <p:cNvPicPr>
            <a:picLocks noChangeAspect="1"/>
          </p:cNvPicPr>
          <p:nvPr userDrawn="1"/>
        </p:nvPicPr>
        <p:blipFill rotWithShape="1">
          <a:blip r:embed="rId17"/>
          <a:srcRect t="4200" b="21943"/>
          <a:stretch>
            <a:fillRect/>
          </a:stretch>
        </p:blipFill>
        <p:spPr>
          <a:xfrm>
            <a:off x="0" y="1"/>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image" Target="../media/image10.sv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4.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82.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4.svg"/><Relationship Id="rId10" Type="http://schemas.openxmlformats.org/officeDocument/2006/relationships/image" Target="../media/image11.png"/><Relationship Id="rId4" Type="http://schemas.openxmlformats.org/officeDocument/2006/relationships/image" Target="../media/image43.png"/><Relationship Id="rId9" Type="http://schemas.openxmlformats.org/officeDocument/2006/relationships/image" Target="../media/image77.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5787" y="758686"/>
            <a:ext cx="763588" cy="763588"/>
          </a:xfrm>
          <a:prstGeom prst="rect">
            <a:avLst/>
          </a:prstGeom>
        </p:spPr>
      </p:pic>
      <p:pic>
        <p:nvPicPr>
          <p:cNvPr id="11" name="图形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2974" y="1886739"/>
            <a:ext cx="1203326" cy="970424"/>
          </a:xfrm>
          <a:prstGeom prst="rect">
            <a:avLst/>
          </a:prstGeom>
        </p:spPr>
      </p:pic>
      <p:sp>
        <p:nvSpPr>
          <p:cNvPr id="12" name="文本框 11"/>
          <p:cNvSpPr txBox="1"/>
          <p:nvPr/>
        </p:nvSpPr>
        <p:spPr>
          <a:xfrm>
            <a:off x="6130071" y="1841500"/>
            <a:ext cx="3230880" cy="1014730"/>
          </a:xfrm>
          <a:prstGeom prst="rect">
            <a:avLst/>
          </a:prstGeom>
          <a:noFill/>
        </p:spPr>
        <p:txBody>
          <a:bodyPr wrap="none" rtlCol="0">
            <a:spAutoFit/>
          </a:bodyPr>
          <a:lstStyle/>
          <a:p>
            <a:r>
              <a:rPr lang="zh-CN" altLang="en-US" sz="6000" dirty="0">
                <a:blipFill>
                  <a:blip r:embed="rId7"/>
                  <a:stretch>
                    <a:fillRect/>
                  </a:stretch>
                </a:blipFill>
                <a:latin typeface="方正综艺简体" panose="02010601030101010101" pitchFamily="2" charset="-122"/>
                <a:ea typeface="方正综艺简体" panose="02010601030101010101" pitchFamily="2" charset="-122"/>
              </a:rPr>
              <a:t>百业要兴</a:t>
            </a:r>
          </a:p>
        </p:txBody>
      </p:sp>
      <p:sp>
        <p:nvSpPr>
          <p:cNvPr id="13" name="文本框 12"/>
          <p:cNvSpPr txBox="1"/>
          <p:nvPr/>
        </p:nvSpPr>
        <p:spPr>
          <a:xfrm>
            <a:off x="8047771" y="3111668"/>
            <a:ext cx="3230880" cy="1014730"/>
          </a:xfrm>
          <a:prstGeom prst="rect">
            <a:avLst/>
          </a:prstGeom>
          <a:noFill/>
        </p:spPr>
        <p:txBody>
          <a:bodyPr wrap="none" rtlCol="0">
            <a:spAutoFit/>
          </a:bodyPr>
          <a:lstStyle/>
          <a:p>
            <a:r>
              <a:rPr lang="zh-CN" altLang="en-US" sz="6000" dirty="0">
                <a:blipFill>
                  <a:blip r:embed="rId7"/>
                  <a:stretch>
                    <a:fillRect/>
                  </a:stretch>
                </a:blipFill>
                <a:latin typeface="方正综艺简体" panose="02010601030101010101" pitchFamily="2" charset="-122"/>
                <a:ea typeface="方正综艺简体" panose="02010601030101010101" pitchFamily="2" charset="-122"/>
              </a:rPr>
              <a:t>环保先行</a:t>
            </a:r>
          </a:p>
        </p:txBody>
      </p:sp>
      <p:pic>
        <p:nvPicPr>
          <p:cNvPr id="14" name="图形 1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7163" y="2973516"/>
            <a:ext cx="1201737" cy="1153815"/>
          </a:xfrm>
          <a:prstGeom prst="rect">
            <a:avLst/>
          </a:prstGeom>
        </p:spPr>
      </p:pic>
      <p:pic>
        <p:nvPicPr>
          <p:cNvPr id="19" name="图形 1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66762" y="3803481"/>
            <a:ext cx="581025" cy="647700"/>
          </a:xfrm>
          <a:prstGeom prst="rect">
            <a:avLst/>
          </a:prstGeom>
        </p:spPr>
      </p:pic>
      <p:pic>
        <p:nvPicPr>
          <p:cNvPr id="20" name="图形 1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76224" y="2124834"/>
            <a:ext cx="981075" cy="533400"/>
          </a:xfrm>
          <a:prstGeom prst="rect">
            <a:avLst/>
          </a:prstGeom>
        </p:spPr>
      </p:pic>
      <p:sp>
        <p:nvSpPr>
          <p:cNvPr id="30" name="文本框 29"/>
          <p:cNvSpPr txBox="1"/>
          <p:nvPr/>
        </p:nvSpPr>
        <p:spPr>
          <a:xfrm>
            <a:off x="8502148" y="4370090"/>
            <a:ext cx="3484880" cy="398780"/>
          </a:xfrm>
          <a:prstGeom prst="rect">
            <a:avLst/>
          </a:prstGeom>
          <a:noFill/>
        </p:spPr>
        <p:txBody>
          <a:bodyPr wrap="none" rtlCol="0">
            <a:spAutoFit/>
          </a:bodyPr>
          <a:lstStyle/>
          <a:p>
            <a:r>
              <a:rPr lang="en-US" altLang="zh-CN" sz="2000" dirty="0"/>
              <a:t>————</a:t>
            </a:r>
            <a:r>
              <a:rPr lang="zh-CN" altLang="en-US" sz="2000" dirty="0"/>
              <a:t>环保大数据价值分析</a:t>
            </a:r>
          </a:p>
        </p:txBody>
      </p:sp>
      <p:sp>
        <p:nvSpPr>
          <p:cNvPr id="31" name="文本框 30"/>
          <p:cNvSpPr txBox="1"/>
          <p:nvPr/>
        </p:nvSpPr>
        <p:spPr>
          <a:xfrm>
            <a:off x="7173436" y="5442098"/>
            <a:ext cx="3571875" cy="922020"/>
          </a:xfrm>
          <a:prstGeom prst="rect">
            <a:avLst/>
          </a:prstGeom>
          <a:noFill/>
        </p:spPr>
        <p:txBody>
          <a:bodyPr wrap="none" rtlCol="0">
            <a:spAutoFit/>
          </a:bodyPr>
          <a:lstStyle/>
          <a:p>
            <a:r>
              <a:rPr lang="zh-CN" altLang="en-US" dirty="0"/>
              <a:t>班级：统本大数据</a:t>
            </a:r>
            <a:r>
              <a:rPr lang="en-US" altLang="zh-CN" dirty="0"/>
              <a:t>1802</a:t>
            </a:r>
            <a:r>
              <a:rPr lang="zh-CN" altLang="en-US" dirty="0"/>
              <a:t>班  </a:t>
            </a:r>
          </a:p>
          <a:p>
            <a:r>
              <a:rPr lang="zh-CN" altLang="en-US" dirty="0"/>
              <a:t>时间：</a:t>
            </a:r>
            <a:r>
              <a:rPr lang="en-US" altLang="zh-CN" dirty="0"/>
              <a:t>2020.12</a:t>
            </a:r>
          </a:p>
          <a:p>
            <a:r>
              <a:rPr lang="zh-CN" altLang="en-US" dirty="0"/>
              <a:t>成员：刘嘉玲 张佳琳 柴可欣 蔡杨</a:t>
            </a:r>
          </a:p>
        </p:txBody>
      </p:sp>
      <p:grpSp>
        <p:nvGrpSpPr>
          <p:cNvPr id="33" name="组合 32"/>
          <p:cNvGrpSpPr/>
          <p:nvPr/>
        </p:nvGrpSpPr>
        <p:grpSpPr>
          <a:xfrm>
            <a:off x="10884464" y="5702172"/>
            <a:ext cx="627521" cy="401735"/>
            <a:chOff x="10682682" y="5470524"/>
            <a:chExt cx="1334089" cy="854076"/>
          </a:xfrm>
        </p:grpSpPr>
        <p:pic>
          <p:nvPicPr>
            <p:cNvPr id="16" name="图形 15"/>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154618">
              <a:off x="11162695" y="5470524"/>
              <a:ext cx="854076" cy="854076"/>
            </a:xfrm>
            <a:prstGeom prst="rect">
              <a:avLst/>
            </a:prstGeom>
          </p:spPr>
        </p:pic>
        <p:pic>
          <p:nvPicPr>
            <p:cNvPr id="32" name="图形 3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6200000">
              <a:off x="11139555" y="5382465"/>
              <a:ext cx="117339" cy="1031085"/>
            </a:xfrm>
            <a:prstGeom prst="rect">
              <a:avLst/>
            </a:prstGeom>
          </p:spPr>
        </p:pic>
      </p:grpSp>
      <p:pic>
        <p:nvPicPr>
          <p:cNvPr id="2" name="图片 1"/>
          <p:cNvPicPr>
            <a:picLocks noChangeAspect="1"/>
          </p:cNvPicPr>
          <p:nvPr/>
        </p:nvPicPr>
        <p:blipFill>
          <a:blip r:embed="rId18"/>
          <a:stretch>
            <a:fillRect/>
          </a:stretch>
        </p:blipFill>
        <p:spPr>
          <a:xfrm>
            <a:off x="663513" y="1040668"/>
            <a:ext cx="5114987" cy="51576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649"/>
                            </p:stCondLst>
                            <p:childTnLst>
                              <p:par>
                                <p:cTn id="10" presetID="2" presetClass="entr" presetSubtype="2" fill="hold"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149"/>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799"/>
                            </p:stCondLst>
                            <p:childTnLst>
                              <p:par>
                                <p:cTn id="20" presetID="2" presetClass="entr" presetSubtype="2" fill="hold"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2299"/>
                            </p:stCondLst>
                            <p:childTnLst>
                              <p:par>
                                <p:cTn id="25" presetID="2" presetClass="entr" presetSubtype="2" fill="hold" nodeType="after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28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33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3800"/>
                            </p:stCondLst>
                            <p:childTnLst>
                              <p:par>
                                <p:cTn id="38" presetID="12" presetClass="entr" presetSubtype="8"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p:tgtEl>
                                          <p:spTgt spid="33"/>
                                        </p:tgtEl>
                                        <p:attrNameLst>
                                          <p:attrName>ppt_x</p:attrName>
                                        </p:attrNameLst>
                                      </p:cBhvr>
                                      <p:tavLst>
                                        <p:tav tm="0">
                                          <p:val>
                                            <p:strVal val="#ppt_x-#ppt_w*1.125000"/>
                                          </p:val>
                                        </p:tav>
                                        <p:tav tm="100000">
                                          <p:val>
                                            <p:strVal val="#ppt_x"/>
                                          </p:val>
                                        </p:tav>
                                      </p:tavLst>
                                    </p:anim>
                                    <p:animEffect transition="in" filter="wipe(right)">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0"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19" y="-292"/>
            <a:ext cx="12193057" cy="6858594"/>
          </a:xfrm>
          <a:prstGeom prst="rect">
            <a:avLst/>
          </a:prstGeom>
        </p:spPr>
      </p:pic>
      <p:sp>
        <p:nvSpPr>
          <p:cNvPr id="5" name="椭圆 4"/>
          <p:cNvSpPr/>
          <p:nvPr/>
        </p:nvSpPr>
        <p:spPr>
          <a:xfrm>
            <a:off x="6604001" y="2376479"/>
            <a:ext cx="6045200" cy="604520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685168" y="1957379"/>
            <a:ext cx="2821683" cy="3323987"/>
          </a:xfrm>
          <a:prstGeom prst="rect">
            <a:avLst/>
          </a:prstGeom>
          <a:noFill/>
        </p:spPr>
        <p:txBody>
          <a:bodyPr wrap="square" rtlCol="0">
            <a:spAutoFit/>
          </a:bodyPr>
          <a:lstStyle/>
          <a:p>
            <a:pPr algn="ctr"/>
            <a:r>
              <a:rPr lang="en-US" altLang="zh-CN" sz="7200" b="1" dirty="0">
                <a:ln>
                  <a:solidFill>
                    <a:srgbClr val="0F863B"/>
                  </a:solidFill>
                </a:ln>
                <a:solidFill>
                  <a:schemeClr val="bg1"/>
                </a:solidFill>
                <a:effectLst>
                  <a:outerShdw blurRad="38100" dist="38100" dir="2700000" algn="tl">
                    <a:srgbClr val="000000">
                      <a:alpha val="43137"/>
                    </a:srgbClr>
                  </a:outerShdw>
                </a:effectLst>
              </a:rPr>
              <a:t>PART</a:t>
            </a:r>
          </a:p>
          <a:p>
            <a:pPr algn="ctr"/>
            <a:r>
              <a:rPr lang="en-US" altLang="zh-CN" sz="13800" b="1" dirty="0">
                <a:ln>
                  <a:solidFill>
                    <a:srgbClr val="0F863B"/>
                  </a:solidFill>
                </a:ln>
                <a:solidFill>
                  <a:schemeClr val="bg1"/>
                </a:solidFill>
                <a:effectLst>
                  <a:outerShdw blurRad="38100" dist="38100" dir="2700000" algn="tl">
                    <a:srgbClr val="000000">
                      <a:alpha val="43137"/>
                    </a:srgbClr>
                  </a:outerShdw>
                </a:effectLst>
              </a:rPr>
              <a:t>02</a:t>
            </a:r>
            <a:endParaRPr lang="zh-CN" altLang="en-US" sz="13800" b="1" dirty="0">
              <a:ln>
                <a:solidFill>
                  <a:srgbClr val="0F863B"/>
                </a:solidFill>
              </a:ln>
              <a:solidFill>
                <a:schemeClr val="bg1"/>
              </a:solidFill>
              <a:effectLst>
                <a:outerShdw blurRad="38100" dist="38100" dir="2700000" algn="tl">
                  <a:srgbClr val="000000">
                    <a:alpha val="43137"/>
                  </a:srgbClr>
                </a:outerShdw>
              </a:effectLst>
            </a:endParaRPr>
          </a:p>
        </p:txBody>
      </p:sp>
      <p:sp>
        <p:nvSpPr>
          <p:cNvPr id="7" name="文本框 6"/>
          <p:cNvSpPr txBox="1"/>
          <p:nvPr/>
        </p:nvSpPr>
        <p:spPr>
          <a:xfrm>
            <a:off x="7995385" y="3974553"/>
            <a:ext cx="3230880" cy="1014730"/>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zh-CN" altLang="en-US" dirty="0">
                <a:ln>
                  <a:solidFill>
                    <a:srgbClr val="0F863B"/>
                  </a:solidFill>
                </a:ln>
              </a:rPr>
              <a:t>数据说明</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par>
                          <p:cTn id="13" fill="hold">
                            <p:stCondLst>
                              <p:cond delay="500"/>
                            </p:stCondLst>
                            <p:childTnLst>
                              <p:par>
                                <p:cTn id="14" presetID="2" presetClass="entr" presetSubtype="2"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02 </a:t>
            </a:r>
            <a:r>
              <a:rPr lang="zh-CN" altLang="en-US" sz="3200" b="1">
                <a:solidFill>
                  <a:srgbClr val="0F863B"/>
                </a:solidFill>
                <a:latin typeface="黑体" panose="02010609060101010101" charset="-122"/>
                <a:ea typeface="黑体" panose="02010609060101010101" charset="-122"/>
              </a:rPr>
              <a:t>数据说明</a:t>
            </a:r>
          </a:p>
        </p:txBody>
      </p:sp>
      <p:sp>
        <p:nvSpPr>
          <p:cNvPr id="7" name="文本框 6"/>
          <p:cNvSpPr txBox="1"/>
          <p:nvPr/>
        </p:nvSpPr>
        <p:spPr>
          <a:xfrm>
            <a:off x="710565" y="1058545"/>
            <a:ext cx="10571480" cy="1337945"/>
          </a:xfrm>
          <a:prstGeom prst="rect">
            <a:avLst/>
          </a:prstGeom>
          <a:noFill/>
        </p:spPr>
        <p:txBody>
          <a:bodyPr wrap="square" rtlCol="0" anchor="t">
            <a:spAutoFit/>
          </a:bodyPr>
          <a:lstStyle/>
          <a:p>
            <a:pPr fontAlgn="auto">
              <a:lnSpc>
                <a:spcPct val="150000"/>
              </a:lnSpc>
            </a:pPr>
            <a:r>
              <a:rPr lang="en-US" altLang="zh-CN" dirty="0"/>
              <a:t>    </a:t>
            </a:r>
            <a:r>
              <a:rPr lang="zh-CN" altLang="en-US" dirty="0">
                <a:solidFill>
                  <a:srgbClr val="595959"/>
                </a:solidFill>
                <a:latin typeface="方正静蕾简体"/>
                <a:ea typeface="方正静蕾简体"/>
                <a:cs typeface="+mn-ea"/>
                <a:sym typeface="+mn-ea"/>
              </a:rPr>
              <a:t>本部分以华兴玻璃30秒钟数据为例进行分析。</a:t>
            </a:r>
            <a:r>
              <a:rPr lang="zh-CN" altLang="en-US" dirty="0">
                <a:solidFill>
                  <a:srgbClr val="595959"/>
                </a:solidFill>
                <a:latin typeface="方正静蕾简体"/>
                <a:ea typeface="方正静蕾简体"/>
                <a:cs typeface="+mn-ea"/>
              </a:rPr>
              <a:t>烟气部分数据的采集时间间隔有30秒和60分钟两种类型，包含数据采集的时间、采集时的气压，涉及的因子包含烟尘、烟流速、烟排量、烟温度、氧、氮氧化物、二氧化硫、64、time1共9个因子。</a:t>
            </a:r>
            <a:endParaRPr lang="zh-CN" altLang="en-US" dirty="0"/>
          </a:p>
        </p:txBody>
      </p:sp>
      <p:graphicFrame>
        <p:nvGraphicFramePr>
          <p:cNvPr id="9" name="表格 8"/>
          <p:cNvGraphicFramePr/>
          <p:nvPr>
            <p:custDataLst>
              <p:tags r:id="rId1"/>
            </p:custDataLst>
            <p:extLst>
              <p:ext uri="{D42A27DB-BD31-4B8C-83A1-F6EECF244321}">
                <p14:modId xmlns:p14="http://schemas.microsoft.com/office/powerpoint/2010/main" val="1298039188"/>
              </p:ext>
            </p:extLst>
          </p:nvPr>
        </p:nvGraphicFramePr>
        <p:xfrm>
          <a:off x="2224723" y="2484120"/>
          <a:ext cx="7793355" cy="3785870"/>
        </p:xfrm>
        <a:graphic>
          <a:graphicData uri="http://schemas.openxmlformats.org/drawingml/2006/table">
            <a:tbl>
              <a:tblPr firstRow="1" bandRow="1">
                <a:tableStyleId>{912C8C85-51F0-491E-9774-3900AFEF0FD7}</a:tableStyleId>
              </a:tblPr>
              <a:tblGrid>
                <a:gridCol w="1193165">
                  <a:extLst>
                    <a:ext uri="{9D8B030D-6E8A-4147-A177-3AD203B41FA5}">
                      <a16:colId xmlns:a16="http://schemas.microsoft.com/office/drawing/2014/main" val="20000"/>
                    </a:ext>
                  </a:extLst>
                </a:gridCol>
                <a:gridCol w="1597025">
                  <a:extLst>
                    <a:ext uri="{9D8B030D-6E8A-4147-A177-3AD203B41FA5}">
                      <a16:colId xmlns:a16="http://schemas.microsoft.com/office/drawing/2014/main" val="20001"/>
                    </a:ext>
                  </a:extLst>
                </a:gridCol>
                <a:gridCol w="3053715">
                  <a:extLst>
                    <a:ext uri="{9D8B030D-6E8A-4147-A177-3AD203B41FA5}">
                      <a16:colId xmlns:a16="http://schemas.microsoft.com/office/drawing/2014/main" val="20002"/>
                    </a:ext>
                  </a:extLst>
                </a:gridCol>
                <a:gridCol w="1949450">
                  <a:extLst>
                    <a:ext uri="{9D8B030D-6E8A-4147-A177-3AD203B41FA5}">
                      <a16:colId xmlns:a16="http://schemas.microsoft.com/office/drawing/2014/main" val="20003"/>
                    </a:ext>
                  </a:extLst>
                </a:gridCol>
              </a:tblGrid>
              <a:tr h="395605">
                <a:tc>
                  <a:txBody>
                    <a:bodyPr/>
                    <a:lstStyle/>
                    <a:p>
                      <a:pPr indent="0" algn="ctr">
                        <a:buNone/>
                      </a:pPr>
                      <a:r>
                        <a:rPr lang="en-US" sz="1800">
                          <a:solidFill>
                            <a:schemeClr val="bg1">
                              <a:lumMod val="95000"/>
                            </a:schemeClr>
                          </a:solidFill>
                          <a:latin typeface="黑体" panose="02010609060101010101" charset="-122"/>
                          <a:ea typeface="黑体" panose="02010609060101010101" charset="-122"/>
                        </a:rPr>
                        <a:t>字段名称</a:t>
                      </a:r>
                      <a:endParaRPr lang="en-US" altLang="en-US" sz="1800">
                        <a:solidFill>
                          <a:schemeClr val="bg1">
                            <a:lumMod val="95000"/>
                          </a:schemeClr>
                        </a:solidFill>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solidFill>
                            <a:schemeClr val="bg1">
                              <a:lumMod val="95000"/>
                            </a:schemeClr>
                          </a:solidFill>
                          <a:latin typeface="黑体" panose="02010609060101010101" charset="-122"/>
                          <a:ea typeface="黑体" panose="02010609060101010101" charset="-122"/>
                        </a:rPr>
                        <a:t>详细说明</a:t>
                      </a:r>
                      <a:endParaRPr lang="en-US" altLang="en-US" sz="1800">
                        <a:solidFill>
                          <a:schemeClr val="bg1">
                            <a:lumMod val="95000"/>
                          </a:schemeClr>
                        </a:solidFill>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solidFill>
                            <a:schemeClr val="bg1">
                              <a:lumMod val="95000"/>
                            </a:schemeClr>
                          </a:solidFill>
                          <a:latin typeface="黑体" panose="02010609060101010101" charset="-122"/>
                          <a:ea typeface="黑体" panose="02010609060101010101" charset="-122"/>
                        </a:rPr>
                        <a:t>取值范围</a:t>
                      </a:r>
                      <a:endParaRPr lang="en-US" altLang="en-US" sz="1800">
                        <a:solidFill>
                          <a:schemeClr val="bg1">
                            <a:lumMod val="95000"/>
                          </a:schemeClr>
                        </a:solidFill>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solidFill>
                            <a:schemeClr val="bg1">
                              <a:lumMod val="95000"/>
                            </a:schemeClr>
                          </a:solidFill>
                          <a:latin typeface="黑体" panose="02010609060101010101" charset="-122"/>
                          <a:ea typeface="黑体" panose="02010609060101010101" charset="-122"/>
                        </a:rPr>
                        <a:t>备注</a:t>
                      </a:r>
                      <a:endParaRPr lang="en-US" altLang="en-US" sz="1800">
                        <a:solidFill>
                          <a:schemeClr val="bg1">
                            <a:lumMod val="95000"/>
                          </a:schemeClr>
                        </a:solidFill>
                        <a:latin typeface="黑体" panose="02010609060101010101" charset="-122"/>
                        <a:ea typeface="黑体" panose="02010609060101010101" charset="-122"/>
                      </a:endParaRPr>
                    </a:p>
                  </a:txBody>
                  <a:tcPr marL="68580" marR="68580" marT="0" marB="0">
                    <a:solidFill>
                      <a:srgbClr val="0F863B"/>
                    </a:solidFill>
                  </a:tcPr>
                </a:tc>
                <a:extLst>
                  <a:ext uri="{0D108BD9-81ED-4DB2-BD59-A6C34878D82A}">
                    <a16:rowId xmlns:a16="http://schemas.microsoft.com/office/drawing/2014/main" val="10000"/>
                  </a:ext>
                </a:extLst>
              </a:tr>
              <a:tr h="678180">
                <a:tc>
                  <a:txBody>
                    <a:bodyPr/>
                    <a:lstStyle/>
                    <a:p>
                      <a:pPr indent="0" algn="ctr">
                        <a:buNone/>
                      </a:pPr>
                      <a:r>
                        <a:rPr lang="en-US" sz="1800">
                          <a:latin typeface="黑体" panose="02010609060101010101" charset="-122"/>
                          <a:ea typeface="黑体" panose="02010609060101010101" charset="-122"/>
                        </a:rPr>
                        <a:t>Data Time</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间隔5分钟</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tc>
                  <a:txBody>
                    <a:bodyPr/>
                    <a:lstStyle/>
                    <a:p>
                      <a:pPr indent="0" algn="ctr">
                        <a:buNone/>
                      </a:pPr>
                      <a:r>
                        <a:rPr lang="en-US" sz="1800" dirty="0">
                          <a:latin typeface="黑体" panose="02010609060101010101" charset="-122"/>
                          <a:ea typeface="黑体" panose="02010609060101010101" charset="-122"/>
                        </a:rPr>
                        <a:t>2017-08-01 00:00:1~ 2018-08-01 00:25:1</a:t>
                      </a:r>
                      <a:endParaRPr lang="en-US" altLang="en-US" sz="1800" dirty="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 </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1"/>
                  </a:ext>
                </a:extLst>
              </a:tr>
              <a:tr h="338455">
                <a:tc>
                  <a:txBody>
                    <a:bodyPr/>
                    <a:lstStyle/>
                    <a:p>
                      <a:pPr indent="0" algn="ctr">
                        <a:buNone/>
                      </a:pPr>
                      <a:r>
                        <a:rPr lang="en-US" sz="1800">
                          <a:latin typeface="黑体" panose="02010609060101010101" charset="-122"/>
                          <a:ea typeface="黑体" panose="02010609060101010101" charset="-122"/>
                        </a:rPr>
                        <a:t>二氧化硫</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单位：mg/m3</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0~300</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标准：300</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2"/>
                  </a:ext>
                </a:extLst>
              </a:tr>
              <a:tr h="339090">
                <a:tc>
                  <a:txBody>
                    <a:bodyPr/>
                    <a:lstStyle/>
                    <a:p>
                      <a:pPr indent="0" algn="ctr">
                        <a:buNone/>
                      </a:pPr>
                      <a:r>
                        <a:rPr lang="en-US" sz="1800">
                          <a:latin typeface="黑体" panose="02010609060101010101" charset="-122"/>
                          <a:ea typeface="黑体" panose="02010609060101010101" charset="-122"/>
                        </a:rPr>
                        <a:t>气压</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Mpa</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-5000~328.83</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均值为-502.75</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3"/>
                  </a:ext>
                </a:extLst>
              </a:tr>
              <a:tr h="339090">
                <a:tc>
                  <a:txBody>
                    <a:bodyPr/>
                    <a:lstStyle/>
                    <a:p>
                      <a:pPr indent="0" algn="ctr">
                        <a:buNone/>
                      </a:pPr>
                      <a:r>
                        <a:rPr lang="en-US" sz="1800">
                          <a:latin typeface="黑体" panose="02010609060101010101" charset="-122"/>
                          <a:ea typeface="黑体" panose="02010609060101010101" charset="-122"/>
                        </a:rPr>
                        <a:t>氧</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0~21.13</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均值为15.77</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4"/>
                  </a:ext>
                </a:extLst>
              </a:tr>
              <a:tr h="339090">
                <a:tc>
                  <a:txBody>
                    <a:bodyPr/>
                    <a:lstStyle/>
                    <a:p>
                      <a:pPr indent="0" algn="ctr">
                        <a:buNone/>
                      </a:pPr>
                      <a:r>
                        <a:rPr lang="en-US" sz="1800">
                          <a:latin typeface="黑体" panose="02010609060101010101" charset="-122"/>
                          <a:ea typeface="黑体" panose="02010609060101010101" charset="-122"/>
                        </a:rPr>
                        <a:t>氮氧化物</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单位：mg/m3</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0~468.44</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标准：200</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5"/>
                  </a:ext>
                </a:extLst>
              </a:tr>
              <a:tr h="339090">
                <a:tc>
                  <a:txBody>
                    <a:bodyPr/>
                    <a:lstStyle/>
                    <a:p>
                      <a:pPr indent="0" algn="ctr">
                        <a:buNone/>
                      </a:pPr>
                      <a:r>
                        <a:rPr lang="en-US" sz="1800">
                          <a:latin typeface="黑体" panose="02010609060101010101" charset="-122"/>
                          <a:ea typeface="黑体" panose="02010609060101010101" charset="-122"/>
                        </a:rPr>
                        <a:t>烟尘</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单位：mg/m3</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0~32.93</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标准：30</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6"/>
                  </a:ext>
                </a:extLst>
              </a:tr>
              <a:tr h="339090">
                <a:tc>
                  <a:txBody>
                    <a:bodyPr/>
                    <a:lstStyle/>
                    <a:p>
                      <a:pPr indent="0" algn="ctr">
                        <a:buNone/>
                      </a:pPr>
                      <a:r>
                        <a:rPr lang="en-US" sz="1800">
                          <a:latin typeface="黑体" panose="02010609060101010101" charset="-122"/>
                          <a:ea typeface="黑体" panose="02010609060101010101" charset="-122"/>
                        </a:rPr>
                        <a:t>烟排量</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M3/s</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0~8.46</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均值为4.339</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7"/>
                  </a:ext>
                </a:extLst>
              </a:tr>
              <a:tr h="339090">
                <a:tc>
                  <a:txBody>
                    <a:bodyPr/>
                    <a:lstStyle/>
                    <a:p>
                      <a:pPr indent="0" algn="ctr">
                        <a:buNone/>
                      </a:pPr>
                      <a:r>
                        <a:rPr lang="en-US" altLang="en-US" sz="1800">
                          <a:latin typeface="黑体" panose="02010609060101010101" charset="-122"/>
                          <a:ea typeface="黑体" panose="02010609060101010101" charset="-122"/>
                        </a:rPr>
                        <a:t>烟流速</a:t>
                      </a:r>
                    </a:p>
                  </a:txBody>
                  <a:tcPr marL="68580" marR="68580" marT="0" marB="0"/>
                </a:tc>
                <a:tc>
                  <a:txBody>
                    <a:bodyPr/>
                    <a:lstStyle/>
                    <a:p>
                      <a:pPr indent="0" algn="ctr">
                        <a:buNone/>
                      </a:pPr>
                      <a:r>
                        <a:rPr lang="en-US" sz="1800">
                          <a:latin typeface="黑体" panose="02010609060101010101" charset="-122"/>
                          <a:ea typeface="黑体" panose="02010609060101010101" charset="-122"/>
                        </a:rPr>
                        <a:t>m/s</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0~30</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均值为20.88</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8"/>
                  </a:ext>
                </a:extLst>
              </a:tr>
              <a:tr h="339090">
                <a:tc>
                  <a:txBody>
                    <a:bodyPr/>
                    <a:lstStyle/>
                    <a:p>
                      <a:pPr indent="0" algn="ctr">
                        <a:buNone/>
                      </a:pPr>
                      <a:r>
                        <a:rPr lang="en-US" sz="1800">
                          <a:latin typeface="黑体" panose="02010609060101010101" charset="-122"/>
                          <a:ea typeface="黑体" panose="02010609060101010101" charset="-122"/>
                        </a:rPr>
                        <a:t>烟温度</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cs typeface="黑体" panose="02010609060101010101" charset="-122"/>
                        </a:rPr>
                        <a:t>°C</a:t>
                      </a:r>
                      <a:endParaRPr lang="en-US" altLang="en-US" sz="1800">
                        <a:latin typeface="黑体" panose="02010609060101010101" charset="-122"/>
                        <a:ea typeface="黑体" panose="02010609060101010101" charset="-122"/>
                        <a:cs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0~300</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dirty="0">
                          <a:latin typeface="黑体" panose="02010609060101010101" charset="-122"/>
                          <a:ea typeface="黑体" panose="02010609060101010101" charset="-122"/>
                          <a:cs typeface="黑体" panose="02010609060101010101" charset="-122"/>
                        </a:rPr>
                        <a:t>均值为86.29</a:t>
                      </a:r>
                      <a:endParaRPr lang="en-US" altLang="en-US" sz="1800" dirty="0">
                        <a:latin typeface="黑体" panose="02010609060101010101" charset="-122"/>
                        <a:ea typeface="黑体" panose="02010609060101010101" charset="-122"/>
                        <a:cs typeface="黑体" panose="02010609060101010101" charset="-122"/>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文本框 419"/>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421" name="文本框 420"/>
          <p:cNvSpPr txBox="1"/>
          <p:nvPr/>
        </p:nvSpPr>
        <p:spPr>
          <a:xfrm>
            <a:off x="118300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02 </a:t>
            </a:r>
            <a:r>
              <a:rPr lang="zh-CN" altLang="en-US" sz="3200" b="1">
                <a:solidFill>
                  <a:srgbClr val="0F863B"/>
                </a:solidFill>
                <a:latin typeface="黑体" panose="02010609060101010101" charset="-122"/>
                <a:ea typeface="黑体" panose="02010609060101010101" charset="-122"/>
              </a:rPr>
              <a:t>数据说明</a:t>
            </a:r>
          </a:p>
        </p:txBody>
      </p:sp>
      <p:graphicFrame>
        <p:nvGraphicFramePr>
          <p:cNvPr id="422" name="表格 421"/>
          <p:cNvGraphicFramePr/>
          <p:nvPr>
            <p:custDataLst>
              <p:tags r:id="rId1"/>
            </p:custDataLst>
          </p:nvPr>
        </p:nvGraphicFramePr>
        <p:xfrm>
          <a:off x="2560002" y="2342515"/>
          <a:ext cx="7160895" cy="3585845"/>
        </p:xfrm>
        <a:graphic>
          <a:graphicData uri="http://schemas.openxmlformats.org/drawingml/2006/table">
            <a:tbl>
              <a:tblPr firstRow="1" bandRow="1">
                <a:tableStyleId>{912C8C85-51F0-491E-9774-3900AFEF0FD7}</a:tableStyleId>
              </a:tblPr>
              <a:tblGrid>
                <a:gridCol w="1789430">
                  <a:extLst>
                    <a:ext uri="{9D8B030D-6E8A-4147-A177-3AD203B41FA5}">
                      <a16:colId xmlns:a16="http://schemas.microsoft.com/office/drawing/2014/main" val="20000"/>
                    </a:ext>
                  </a:extLst>
                </a:gridCol>
                <a:gridCol w="1789430">
                  <a:extLst>
                    <a:ext uri="{9D8B030D-6E8A-4147-A177-3AD203B41FA5}">
                      <a16:colId xmlns:a16="http://schemas.microsoft.com/office/drawing/2014/main" val="20001"/>
                    </a:ext>
                  </a:extLst>
                </a:gridCol>
                <a:gridCol w="1792605">
                  <a:extLst>
                    <a:ext uri="{9D8B030D-6E8A-4147-A177-3AD203B41FA5}">
                      <a16:colId xmlns:a16="http://schemas.microsoft.com/office/drawing/2014/main" val="20002"/>
                    </a:ext>
                  </a:extLst>
                </a:gridCol>
                <a:gridCol w="1789430">
                  <a:extLst>
                    <a:ext uri="{9D8B030D-6E8A-4147-A177-3AD203B41FA5}">
                      <a16:colId xmlns:a16="http://schemas.microsoft.com/office/drawing/2014/main" val="20003"/>
                    </a:ext>
                  </a:extLst>
                </a:gridCol>
              </a:tblGrid>
              <a:tr h="503555">
                <a:tc>
                  <a:txBody>
                    <a:bodyPr/>
                    <a:lstStyle/>
                    <a:p>
                      <a:pPr indent="0" algn="ctr">
                        <a:buNone/>
                      </a:pPr>
                      <a:r>
                        <a:rPr lang="en-US" sz="1800">
                          <a:latin typeface="黑体" panose="02010609060101010101" charset="-122"/>
                          <a:ea typeface="黑体" panose="02010609060101010101" charset="-122"/>
                        </a:rPr>
                        <a:t>指标</a:t>
                      </a:r>
                      <a:endParaRPr lang="en-US" altLang="en-US" sz="1800">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latin typeface="黑体" panose="02010609060101010101" charset="-122"/>
                          <a:ea typeface="黑体" panose="02010609060101010101" charset="-122"/>
                        </a:rPr>
                        <a:t>氮氧化物</a:t>
                      </a:r>
                      <a:endParaRPr lang="en-US" altLang="en-US" sz="1800">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latin typeface="黑体" panose="02010609060101010101" charset="-122"/>
                          <a:ea typeface="黑体" panose="02010609060101010101" charset="-122"/>
                        </a:rPr>
                        <a:t>二氧化硫</a:t>
                      </a:r>
                      <a:endParaRPr lang="en-US" altLang="en-US" sz="1800">
                        <a:latin typeface="黑体" panose="02010609060101010101" charset="-122"/>
                        <a:ea typeface="黑体" panose="02010609060101010101" charset="-122"/>
                      </a:endParaRPr>
                    </a:p>
                  </a:txBody>
                  <a:tcPr marL="68580" marR="68580" marT="0" marB="0">
                    <a:solidFill>
                      <a:srgbClr val="0F863B"/>
                    </a:solidFill>
                  </a:tcPr>
                </a:tc>
                <a:tc>
                  <a:txBody>
                    <a:bodyPr/>
                    <a:lstStyle/>
                    <a:p>
                      <a:pPr indent="0" algn="ctr">
                        <a:buNone/>
                      </a:pPr>
                      <a:r>
                        <a:rPr lang="en-US" sz="1800">
                          <a:latin typeface="黑体" panose="02010609060101010101" charset="-122"/>
                          <a:ea typeface="黑体" panose="02010609060101010101" charset="-122"/>
                        </a:rPr>
                        <a:t>烟尘</a:t>
                      </a:r>
                      <a:endParaRPr lang="en-US" altLang="en-US" sz="1800">
                        <a:latin typeface="黑体" panose="02010609060101010101" charset="-122"/>
                        <a:ea typeface="黑体" panose="02010609060101010101" charset="-122"/>
                      </a:endParaRPr>
                    </a:p>
                  </a:txBody>
                  <a:tcPr marL="68580" marR="68580" marT="0" marB="0">
                    <a:solidFill>
                      <a:srgbClr val="0F863B"/>
                    </a:solidFill>
                  </a:tcPr>
                </a:tc>
                <a:extLst>
                  <a:ext uri="{0D108BD9-81ED-4DB2-BD59-A6C34878D82A}">
                    <a16:rowId xmlns:a16="http://schemas.microsoft.com/office/drawing/2014/main" val="10000"/>
                  </a:ext>
                </a:extLst>
              </a:tr>
              <a:tr h="513715">
                <a:tc>
                  <a:txBody>
                    <a:bodyPr/>
                    <a:lstStyle/>
                    <a:p>
                      <a:pPr indent="0" algn="ctr">
                        <a:buNone/>
                      </a:pPr>
                      <a:r>
                        <a:rPr lang="en-US" sz="1800">
                          <a:latin typeface="黑体" panose="02010609060101010101" charset="-122"/>
                          <a:ea typeface="黑体" panose="02010609060101010101" charset="-122"/>
                        </a:rPr>
                        <a:t>Min</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0</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1"/>
                  </a:ext>
                </a:extLst>
              </a:tr>
              <a:tr h="513715">
                <a:tc>
                  <a:txBody>
                    <a:bodyPr/>
                    <a:lstStyle/>
                    <a:p>
                      <a:pPr indent="0" algn="ctr">
                        <a:buNone/>
                      </a:pPr>
                      <a:r>
                        <a:rPr lang="en-US" sz="1800">
                          <a:latin typeface="黑体" panose="02010609060101010101" charset="-122"/>
                          <a:ea typeface="黑体" panose="02010609060101010101" charset="-122"/>
                        </a:rPr>
                        <a:t>1st Qu</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3.43</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2</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6.28</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2"/>
                  </a:ext>
                </a:extLst>
              </a:tr>
              <a:tr h="513715">
                <a:tc>
                  <a:txBody>
                    <a:bodyPr/>
                    <a:lstStyle/>
                    <a:p>
                      <a:pPr indent="0" algn="ctr">
                        <a:buNone/>
                      </a:pPr>
                      <a:r>
                        <a:rPr lang="en-US" sz="1800">
                          <a:latin typeface="黑体" panose="02010609060101010101" charset="-122"/>
                          <a:ea typeface="黑体" panose="02010609060101010101" charset="-122"/>
                        </a:rPr>
                        <a:t>Median</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36.98</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20.11</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8.04</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3"/>
                  </a:ext>
                </a:extLst>
              </a:tr>
              <a:tr h="513715">
                <a:tc>
                  <a:txBody>
                    <a:bodyPr/>
                    <a:lstStyle/>
                    <a:p>
                      <a:pPr indent="0" algn="ctr">
                        <a:buNone/>
                      </a:pPr>
                      <a:r>
                        <a:rPr lang="en-US" sz="1800">
                          <a:latin typeface="黑体" panose="02010609060101010101" charset="-122"/>
                          <a:ea typeface="黑体" panose="02010609060101010101" charset="-122"/>
                        </a:rPr>
                        <a:t>Mean</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37.74</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38.06</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8.986</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4"/>
                  </a:ext>
                </a:extLst>
              </a:tr>
              <a:tr h="513715">
                <a:tc>
                  <a:txBody>
                    <a:bodyPr/>
                    <a:lstStyle/>
                    <a:p>
                      <a:pPr indent="0" algn="ctr">
                        <a:buNone/>
                      </a:pPr>
                      <a:r>
                        <a:rPr lang="en-US" sz="1800">
                          <a:latin typeface="黑体" panose="02010609060101010101" charset="-122"/>
                          <a:ea typeface="黑体" panose="02010609060101010101" charset="-122"/>
                        </a:rPr>
                        <a:t>3rd Qu</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67.66</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62.71</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11.280</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5"/>
                  </a:ext>
                </a:extLst>
              </a:tr>
              <a:tr h="513715">
                <a:tc>
                  <a:txBody>
                    <a:bodyPr/>
                    <a:lstStyle/>
                    <a:p>
                      <a:pPr indent="0" algn="ctr">
                        <a:buNone/>
                      </a:pPr>
                      <a:r>
                        <a:rPr lang="en-US" sz="1800">
                          <a:latin typeface="黑体" panose="02010609060101010101" charset="-122"/>
                          <a:ea typeface="黑体" panose="02010609060101010101" charset="-122"/>
                        </a:rPr>
                        <a:t>Max</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424.02</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1372.8</a:t>
                      </a:r>
                      <a:endParaRPr lang="en-US" altLang="en-US" sz="1800">
                        <a:latin typeface="黑体" panose="02010609060101010101" charset="-122"/>
                        <a:ea typeface="黑体" panose="02010609060101010101" charset="-122"/>
                      </a:endParaRPr>
                    </a:p>
                  </a:txBody>
                  <a:tcPr marL="68580" marR="68580" marT="0" marB="0"/>
                </a:tc>
                <a:tc>
                  <a:txBody>
                    <a:bodyPr/>
                    <a:lstStyle/>
                    <a:p>
                      <a:pPr indent="0" algn="ctr">
                        <a:buNone/>
                      </a:pPr>
                      <a:r>
                        <a:rPr lang="en-US" sz="1800">
                          <a:latin typeface="黑体" panose="02010609060101010101" charset="-122"/>
                          <a:ea typeface="黑体" panose="02010609060101010101" charset="-122"/>
                        </a:rPr>
                        <a:t>185.43</a:t>
                      </a:r>
                      <a:endParaRPr lang="en-US" altLang="en-US" sz="1800">
                        <a:latin typeface="黑体" panose="02010609060101010101" charset="-122"/>
                        <a:ea typeface="黑体" panose="02010609060101010101" charset="-122"/>
                      </a:endParaRPr>
                    </a:p>
                  </a:txBody>
                  <a:tcPr marL="68580" marR="68580" marT="0" marB="0"/>
                </a:tc>
                <a:extLst>
                  <a:ext uri="{0D108BD9-81ED-4DB2-BD59-A6C34878D82A}">
                    <a16:rowId xmlns:a16="http://schemas.microsoft.com/office/drawing/2014/main" val="10006"/>
                  </a:ext>
                </a:extLst>
              </a:tr>
            </a:tbl>
          </a:graphicData>
        </a:graphic>
      </p:graphicFrame>
      <p:sp>
        <p:nvSpPr>
          <p:cNvPr id="423" name="文本框 422"/>
          <p:cNvSpPr txBox="1"/>
          <p:nvPr/>
        </p:nvSpPr>
        <p:spPr>
          <a:xfrm>
            <a:off x="1085059" y="1226426"/>
            <a:ext cx="7856186" cy="583565"/>
          </a:xfrm>
          <a:prstGeom prst="rect">
            <a:avLst/>
          </a:prstGeom>
          <a:noFill/>
        </p:spPr>
        <p:txBody>
          <a:bodyPr>
            <a:spAutoFit/>
          </a:bodyPr>
          <a:lstStyle/>
          <a:p>
            <a:r>
              <a:rPr lang="zh-CN" altLang="en-US" sz="2000" dirty="0">
                <a:solidFill>
                  <a:srgbClr val="595959"/>
                </a:solidFill>
                <a:latin typeface="+mn-lt"/>
                <a:ea typeface="+mn-ea"/>
                <a:cs typeface="+mn-ea"/>
                <a:sym typeface="+mn-lt"/>
              </a:rPr>
              <a:t>氮氧化物</a:t>
            </a:r>
            <a:r>
              <a:rPr lang="en-US" altLang="zh-CN" sz="2000" dirty="0">
                <a:solidFill>
                  <a:srgbClr val="595959"/>
                </a:solidFill>
                <a:latin typeface="+mn-lt"/>
                <a:ea typeface="+mn-ea"/>
                <a:cs typeface="+mn-ea"/>
                <a:sym typeface="+mn-lt"/>
              </a:rPr>
              <a:t>,</a:t>
            </a:r>
            <a:r>
              <a:rPr lang="zh-CN" altLang="en-US" sz="2000" dirty="0">
                <a:solidFill>
                  <a:srgbClr val="595959"/>
                </a:solidFill>
                <a:latin typeface="+mn-lt"/>
                <a:ea typeface="+mn-ea"/>
                <a:cs typeface="+mn-ea"/>
                <a:sym typeface="+mn-lt"/>
              </a:rPr>
              <a:t>二氧化硫</a:t>
            </a:r>
            <a:r>
              <a:rPr lang="en-US" altLang="zh-CN" sz="2000" dirty="0">
                <a:solidFill>
                  <a:srgbClr val="595959"/>
                </a:solidFill>
                <a:latin typeface="+mn-lt"/>
                <a:ea typeface="+mn-ea"/>
                <a:cs typeface="+mn-ea"/>
                <a:sym typeface="+mn-lt"/>
              </a:rPr>
              <a:t>,</a:t>
            </a:r>
            <a:r>
              <a:rPr lang="zh-CN" altLang="en-US" sz="2000" dirty="0">
                <a:solidFill>
                  <a:srgbClr val="595959"/>
                </a:solidFill>
                <a:latin typeface="+mn-lt"/>
                <a:ea typeface="+mn-ea"/>
                <a:cs typeface="+mn-ea"/>
                <a:sym typeface="+mn-lt"/>
              </a:rPr>
              <a:t>烟尘数据基本描述</a:t>
            </a:r>
            <a:r>
              <a:rPr lang="zh-CN" altLang="en-US" sz="3200" b="1" dirty="0">
                <a:solidFill>
                  <a:srgbClr val="595959"/>
                </a:solidFill>
                <a:latin typeface="+mn-lt"/>
                <a:ea typeface="+mn-ea"/>
                <a:cs typeface="+mn-ea"/>
                <a:sym typeface="+mn-lt"/>
              </a:rPr>
              <a: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19" y="-292"/>
            <a:ext cx="12193057" cy="6858594"/>
          </a:xfrm>
          <a:prstGeom prst="rect">
            <a:avLst/>
          </a:prstGeom>
        </p:spPr>
      </p:pic>
      <p:sp>
        <p:nvSpPr>
          <p:cNvPr id="5" name="椭圆 4"/>
          <p:cNvSpPr/>
          <p:nvPr/>
        </p:nvSpPr>
        <p:spPr>
          <a:xfrm>
            <a:off x="6604001" y="2376479"/>
            <a:ext cx="6045200" cy="604520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685168" y="1957379"/>
            <a:ext cx="2821683" cy="3323987"/>
          </a:xfrm>
          <a:prstGeom prst="rect">
            <a:avLst/>
          </a:prstGeom>
          <a:noFill/>
        </p:spPr>
        <p:txBody>
          <a:bodyPr wrap="square" rtlCol="0">
            <a:spAutoFit/>
          </a:bodyPr>
          <a:lstStyle/>
          <a:p>
            <a:pPr algn="ctr"/>
            <a:r>
              <a:rPr lang="en-US" altLang="zh-CN" sz="7200" b="1" dirty="0">
                <a:ln>
                  <a:solidFill>
                    <a:srgbClr val="0F863B"/>
                  </a:solidFill>
                </a:ln>
                <a:solidFill>
                  <a:schemeClr val="bg1"/>
                </a:solidFill>
                <a:effectLst>
                  <a:outerShdw blurRad="38100" dist="38100" dir="2700000" algn="tl">
                    <a:srgbClr val="000000">
                      <a:alpha val="43137"/>
                    </a:srgbClr>
                  </a:outerShdw>
                </a:effectLst>
              </a:rPr>
              <a:t>PART</a:t>
            </a:r>
          </a:p>
          <a:p>
            <a:pPr algn="ctr"/>
            <a:r>
              <a:rPr lang="en-US" altLang="zh-CN" sz="13800" b="1" dirty="0">
                <a:ln>
                  <a:solidFill>
                    <a:srgbClr val="0F863B"/>
                  </a:solidFill>
                </a:ln>
                <a:solidFill>
                  <a:schemeClr val="bg1"/>
                </a:solidFill>
                <a:effectLst>
                  <a:outerShdw blurRad="38100" dist="38100" dir="2700000" algn="tl">
                    <a:srgbClr val="000000">
                      <a:alpha val="43137"/>
                    </a:srgbClr>
                  </a:outerShdw>
                </a:effectLst>
              </a:rPr>
              <a:t>03</a:t>
            </a:r>
            <a:endParaRPr lang="zh-CN" altLang="en-US" sz="13800" b="1" dirty="0">
              <a:ln>
                <a:solidFill>
                  <a:srgbClr val="0F863B"/>
                </a:solidFill>
              </a:ln>
              <a:solidFill>
                <a:schemeClr val="bg1"/>
              </a:solidFill>
              <a:effectLst>
                <a:outerShdw blurRad="38100" dist="38100" dir="2700000" algn="tl">
                  <a:srgbClr val="000000">
                    <a:alpha val="43137"/>
                  </a:srgbClr>
                </a:outerShdw>
              </a:effectLst>
            </a:endParaRPr>
          </a:p>
        </p:txBody>
      </p:sp>
      <p:sp>
        <p:nvSpPr>
          <p:cNvPr id="7" name="文本框 6"/>
          <p:cNvSpPr txBox="1"/>
          <p:nvPr/>
        </p:nvSpPr>
        <p:spPr>
          <a:xfrm>
            <a:off x="7995385" y="3974553"/>
            <a:ext cx="3230880" cy="1014730"/>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zh-CN" altLang="en-US" dirty="0">
                <a:ln>
                  <a:solidFill>
                    <a:srgbClr val="0F863B"/>
                  </a:solidFill>
                </a:ln>
              </a:rPr>
              <a:t>描述分析</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rcRect t="2411" r="1304" b="1808"/>
          <a:stretch>
            <a:fillRect/>
          </a:stretch>
        </p:blipFill>
        <p:spPr>
          <a:xfrm>
            <a:off x="534035" y="2005965"/>
            <a:ext cx="4744720" cy="2846070"/>
          </a:xfrm>
          <a:prstGeom prst="rect">
            <a:avLst/>
          </a:prstGeom>
        </p:spPr>
      </p:pic>
      <p:pic>
        <p:nvPicPr>
          <p:cNvPr id="6" name="图片 6"/>
          <p:cNvPicPr>
            <a:picLocks noChangeAspect="1"/>
          </p:cNvPicPr>
          <p:nvPr/>
        </p:nvPicPr>
        <p:blipFill>
          <a:blip r:embed="rId4">
            <a:clrChange>
              <a:clrFrom>
                <a:srgbClr val="FFFFFF">
                  <a:alpha val="100000"/>
                </a:srgbClr>
              </a:clrFrom>
              <a:clrTo>
                <a:srgbClr val="FFFFFF">
                  <a:alpha val="100000"/>
                  <a:alpha val="0"/>
                </a:srgbClr>
              </a:clrTo>
            </a:clrChange>
          </a:blip>
          <a:srcRect b="2401"/>
          <a:stretch>
            <a:fillRect/>
          </a:stretch>
        </p:blipFill>
        <p:spPr>
          <a:xfrm>
            <a:off x="6204585" y="1586865"/>
            <a:ext cx="5353050" cy="3304540"/>
          </a:xfrm>
          <a:prstGeom prst="rect">
            <a:avLst/>
          </a:prstGeom>
        </p:spPr>
      </p:pic>
      <p:sp>
        <p:nvSpPr>
          <p:cNvPr id="100" name="文本框 99"/>
          <p:cNvSpPr txBox="1"/>
          <p:nvPr/>
        </p:nvSpPr>
        <p:spPr>
          <a:xfrm>
            <a:off x="1680210" y="4972685"/>
            <a:ext cx="5080000" cy="306705"/>
          </a:xfrm>
          <a:prstGeom prst="rect">
            <a:avLst/>
          </a:prstGeom>
          <a:noFill/>
          <a:ln w="9525">
            <a:noFill/>
          </a:ln>
        </p:spPr>
        <p:txBody>
          <a:bodyPr>
            <a:spAutoFit/>
          </a:bodyPr>
          <a:lstStyle/>
          <a:p>
            <a:pPr indent="0"/>
            <a:r>
              <a:rPr lang="zh-CN" altLang="en-US" sz="1400" b="1" dirty="0">
                <a:solidFill>
                  <a:srgbClr val="595959"/>
                </a:solidFill>
                <a:latin typeface="方正静蕾简体"/>
                <a:ea typeface="方正静蕾简体"/>
                <a:cs typeface="+mn-ea"/>
              </a:rPr>
              <a:t>氮氧化物分布折线图</a:t>
            </a:r>
            <a:endParaRPr lang="zh-CN" altLang="en-US"/>
          </a:p>
        </p:txBody>
      </p:sp>
      <p:sp>
        <p:nvSpPr>
          <p:cNvPr id="3" name="文本框 2"/>
          <p:cNvSpPr txBox="1"/>
          <p:nvPr/>
        </p:nvSpPr>
        <p:spPr>
          <a:xfrm>
            <a:off x="6689090" y="4949825"/>
            <a:ext cx="5080000" cy="306705"/>
          </a:xfrm>
          <a:prstGeom prst="rect">
            <a:avLst/>
          </a:prstGeom>
          <a:noFill/>
          <a:ln w="9525">
            <a:noFill/>
          </a:ln>
        </p:spPr>
        <p:txBody>
          <a:bodyPr>
            <a:spAutoFit/>
          </a:bodyPr>
          <a:lstStyle/>
          <a:p>
            <a:pPr indent="0" algn="ctr"/>
            <a:r>
              <a:rPr lang="zh-CN" altLang="en-US" sz="1400" b="1" dirty="0">
                <a:solidFill>
                  <a:srgbClr val="595959"/>
                </a:solidFill>
                <a:latin typeface="方正静蕾简体"/>
                <a:ea typeface="方正静蕾简体"/>
                <a:cs typeface="+mn-ea"/>
              </a:rPr>
              <a:t>氮氧化物频率分布直方图</a:t>
            </a:r>
          </a:p>
        </p:txBody>
      </p:sp>
      <p:sp>
        <p:nvSpPr>
          <p:cNvPr id="4" name="文本框 3"/>
          <p:cNvSpPr txBox="1"/>
          <p:nvPr/>
        </p:nvSpPr>
        <p:spPr>
          <a:xfrm>
            <a:off x="1031875" y="5407660"/>
            <a:ext cx="9897110" cy="1337945"/>
          </a:xfrm>
          <a:prstGeom prst="rect">
            <a:avLst/>
          </a:prstGeom>
          <a:noFill/>
          <a:ln w="9525">
            <a:noFill/>
          </a:ln>
        </p:spPr>
        <p:txBody>
          <a:bodyPr wrap="square">
            <a:spAutoFit/>
          </a:bodyPr>
          <a:lstStyle/>
          <a:p>
            <a:pPr indent="363220" fontAlgn="auto">
              <a:lnSpc>
                <a:spcPct val="150000"/>
              </a:lnSpc>
            </a:pPr>
            <a:r>
              <a:rPr lang="zh-CN" altLang="en-US" b="0" dirty="0">
                <a:solidFill>
                  <a:srgbClr val="595959"/>
                </a:solidFill>
                <a:latin typeface="方正静蕾简体"/>
                <a:ea typeface="方正静蕾简体"/>
                <a:cs typeface="+mn-ea"/>
              </a:rPr>
              <a:t>氮氧化物分布折线图我们观测到华兴玻璃氮氧化物的分布波动较大，2016年10月有一个超高值。氮氧化物频率分布直方图，我们得出华兴玻璃氮氧化物排放量绝大多数小于20，排放量20到160之间的次数呈正态分布。</a:t>
            </a:r>
            <a:endParaRPr lang="zh-CN" altLang="en-US" dirty="0"/>
          </a:p>
        </p:txBody>
      </p:sp>
      <p:sp>
        <p:nvSpPr>
          <p:cNvPr id="5" name="文本框 4"/>
          <p:cNvSpPr txBox="1"/>
          <p:nvPr/>
        </p:nvSpPr>
        <p:spPr>
          <a:xfrm>
            <a:off x="1031875" y="1098550"/>
            <a:ext cx="5080000" cy="521970"/>
          </a:xfrm>
          <a:prstGeom prst="rect">
            <a:avLst/>
          </a:prstGeom>
          <a:noFill/>
          <a:ln w="9525">
            <a:noFill/>
          </a:ln>
        </p:spPr>
        <p:txBody>
          <a:bodyPr>
            <a:spAutoFit/>
          </a:bodyPr>
          <a:lstStyle/>
          <a:p>
            <a:pPr algn="l">
              <a:buClrTx/>
              <a:buSzTx/>
              <a:buFontTx/>
            </a:pPr>
            <a:r>
              <a:rPr lang="zh-CN" altLang="en-US" sz="2800" b="1" dirty="0">
                <a:solidFill>
                  <a:srgbClr val="595959"/>
                </a:solidFill>
                <a:cs typeface="+mn-ea"/>
              </a:rPr>
              <a:t>氮氧化物</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100" name="文本框 99"/>
          <p:cNvSpPr txBox="1"/>
          <p:nvPr/>
        </p:nvSpPr>
        <p:spPr>
          <a:xfrm>
            <a:off x="1812290" y="4918710"/>
            <a:ext cx="5080000" cy="306705"/>
          </a:xfrm>
          <a:prstGeom prst="rect">
            <a:avLst/>
          </a:prstGeom>
          <a:noFill/>
          <a:ln w="9525">
            <a:noFill/>
          </a:ln>
        </p:spPr>
        <p:txBody>
          <a:bodyPr>
            <a:spAutoFit/>
          </a:bodyPr>
          <a:lstStyle/>
          <a:p>
            <a:pPr indent="0"/>
            <a:r>
              <a:rPr lang="zh-CN" altLang="en-US" sz="1400" b="1" dirty="0">
                <a:solidFill>
                  <a:srgbClr val="595959"/>
                </a:solidFill>
                <a:latin typeface="方正静蕾简体"/>
                <a:ea typeface="方正静蕾简体"/>
                <a:cs typeface="+mn-ea"/>
              </a:rPr>
              <a:t>二氧化硫分布折线图</a:t>
            </a:r>
          </a:p>
        </p:txBody>
      </p:sp>
      <p:sp>
        <p:nvSpPr>
          <p:cNvPr id="3" name="文本框 2"/>
          <p:cNvSpPr txBox="1"/>
          <p:nvPr/>
        </p:nvSpPr>
        <p:spPr>
          <a:xfrm>
            <a:off x="6689090" y="4949825"/>
            <a:ext cx="5080000" cy="275590"/>
          </a:xfrm>
          <a:prstGeom prst="rect">
            <a:avLst/>
          </a:prstGeom>
          <a:noFill/>
          <a:ln w="9525">
            <a:noFill/>
          </a:ln>
        </p:spPr>
        <p:txBody>
          <a:bodyPr>
            <a:spAutoFit/>
          </a:bodyPr>
          <a:lstStyle/>
          <a:p>
            <a:pPr algn="ctr">
              <a:buClrTx/>
              <a:buSzTx/>
              <a:buFontTx/>
            </a:pPr>
            <a:r>
              <a:rPr lang="zh-CN" altLang="en-US" sz="1400" b="1" dirty="0">
                <a:solidFill>
                  <a:srgbClr val="595959"/>
                </a:solidFill>
                <a:latin typeface="方正静蕾简体"/>
                <a:ea typeface="方正静蕾简体"/>
                <a:cs typeface="+mn-ea"/>
              </a:rPr>
              <a:t>二氧化硫频率分布直方图</a:t>
            </a:r>
          </a:p>
        </p:txBody>
      </p:sp>
      <p:sp>
        <p:nvSpPr>
          <p:cNvPr id="4" name="文本框 3"/>
          <p:cNvSpPr txBox="1"/>
          <p:nvPr/>
        </p:nvSpPr>
        <p:spPr>
          <a:xfrm>
            <a:off x="1031875" y="5377180"/>
            <a:ext cx="9897110" cy="1337945"/>
          </a:xfrm>
          <a:prstGeom prst="rect">
            <a:avLst/>
          </a:prstGeom>
          <a:noFill/>
          <a:ln w="9525">
            <a:noFill/>
          </a:ln>
        </p:spPr>
        <p:txBody>
          <a:bodyPr wrap="square">
            <a:spAutoFit/>
          </a:bodyPr>
          <a:lstStyle/>
          <a:p>
            <a:pPr indent="363220" fontAlgn="auto">
              <a:lnSpc>
                <a:spcPct val="150000"/>
              </a:lnSpc>
            </a:pPr>
            <a:r>
              <a:rPr lang="zh-CN" altLang="en-US" b="0" dirty="0">
                <a:solidFill>
                  <a:srgbClr val="595959"/>
                </a:solidFill>
                <a:latin typeface="方正静蕾简体"/>
                <a:ea typeface="方正静蕾简体"/>
                <a:cs typeface="+mn-ea"/>
              </a:rPr>
              <a:t>二氧化硫分布折线图我们观测到华兴玻璃二氧化硫的分布相对平稳，2017年7月和18年的3月各一个超高值。二氧化硫频率分布直方图，我们得出华兴玻璃二氧化硫排放量绝大多数处于100以内，排放量100到200之间的次数较少，200至300之间的次数非常少。</a:t>
            </a:r>
          </a:p>
        </p:txBody>
      </p:sp>
      <p:sp>
        <p:nvSpPr>
          <p:cNvPr id="5" name="文本框 4"/>
          <p:cNvSpPr txBox="1"/>
          <p:nvPr/>
        </p:nvSpPr>
        <p:spPr>
          <a:xfrm>
            <a:off x="1031875" y="1098550"/>
            <a:ext cx="5080000" cy="521970"/>
          </a:xfrm>
          <a:prstGeom prst="rect">
            <a:avLst/>
          </a:prstGeom>
          <a:noFill/>
          <a:ln w="9525">
            <a:noFill/>
          </a:ln>
        </p:spPr>
        <p:txBody>
          <a:bodyPr>
            <a:spAutoFit/>
          </a:bodyPr>
          <a:lstStyle/>
          <a:p>
            <a:pPr algn="l">
              <a:buClrTx/>
              <a:buSzTx/>
              <a:buFontTx/>
            </a:pPr>
            <a:r>
              <a:rPr lang="zh-CN" altLang="en-US" sz="2800" b="1" dirty="0">
                <a:solidFill>
                  <a:srgbClr val="595959"/>
                </a:solidFill>
                <a:cs typeface="+mn-ea"/>
              </a:rPr>
              <a:t>二氧化硫</a:t>
            </a:r>
          </a:p>
        </p:txBody>
      </p:sp>
      <p:pic>
        <p:nvPicPr>
          <p:cNvPr id="7" name="图片 2"/>
          <p:cNvPicPr>
            <a:picLocks noChangeAspect="1"/>
          </p:cNvPicPr>
          <p:nvPr/>
        </p:nvPicPr>
        <p:blipFill>
          <a:blip r:embed="rId3">
            <a:clrChange>
              <a:clrFrom>
                <a:srgbClr val="FFFFFF">
                  <a:alpha val="100000"/>
                </a:srgbClr>
              </a:clrFrom>
              <a:clrTo>
                <a:srgbClr val="FFFFFF">
                  <a:alpha val="100000"/>
                  <a:alpha val="0"/>
                </a:srgbClr>
              </a:clrTo>
            </a:clrChange>
          </a:blip>
          <a:srcRect t="2505" r="2222"/>
          <a:stretch>
            <a:fillRect/>
          </a:stretch>
        </p:blipFill>
        <p:spPr>
          <a:xfrm>
            <a:off x="675640" y="1908810"/>
            <a:ext cx="4470400" cy="2767965"/>
          </a:xfrm>
          <a:prstGeom prst="rect">
            <a:avLst/>
          </a:prstGeom>
        </p:spPr>
      </p:pic>
      <p:pic>
        <p:nvPicPr>
          <p:cNvPr id="8" name="图片 7"/>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19825" y="1620520"/>
            <a:ext cx="5342255" cy="3298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100" name="文本框 99"/>
          <p:cNvSpPr txBox="1"/>
          <p:nvPr/>
        </p:nvSpPr>
        <p:spPr>
          <a:xfrm>
            <a:off x="1812290" y="4918710"/>
            <a:ext cx="5080000" cy="306705"/>
          </a:xfrm>
          <a:prstGeom prst="rect">
            <a:avLst/>
          </a:prstGeom>
          <a:noFill/>
          <a:ln w="9525">
            <a:noFill/>
          </a:ln>
        </p:spPr>
        <p:txBody>
          <a:bodyPr>
            <a:spAutoFit/>
          </a:bodyPr>
          <a:lstStyle/>
          <a:p>
            <a:pPr indent="0"/>
            <a:r>
              <a:rPr lang="zh-CN" altLang="en-US" sz="1400" b="1" dirty="0">
                <a:solidFill>
                  <a:srgbClr val="595959"/>
                </a:solidFill>
                <a:latin typeface="方正静蕾简体"/>
                <a:ea typeface="方正静蕾简体"/>
                <a:cs typeface="+mn-ea"/>
              </a:rPr>
              <a:t>烟尘分布折线图</a:t>
            </a:r>
          </a:p>
        </p:txBody>
      </p:sp>
      <p:sp>
        <p:nvSpPr>
          <p:cNvPr id="3" name="文本框 2"/>
          <p:cNvSpPr txBox="1"/>
          <p:nvPr/>
        </p:nvSpPr>
        <p:spPr>
          <a:xfrm>
            <a:off x="6719570" y="4933950"/>
            <a:ext cx="5080000" cy="306705"/>
          </a:xfrm>
          <a:prstGeom prst="rect">
            <a:avLst/>
          </a:prstGeom>
          <a:noFill/>
          <a:ln w="9525">
            <a:noFill/>
          </a:ln>
        </p:spPr>
        <p:txBody>
          <a:bodyPr>
            <a:spAutoFit/>
          </a:bodyPr>
          <a:lstStyle/>
          <a:p>
            <a:pPr algn="ctr">
              <a:buClrTx/>
              <a:buSzTx/>
              <a:buFontTx/>
            </a:pPr>
            <a:r>
              <a:rPr lang="zh-CN" altLang="en-US" sz="1400" b="1" dirty="0">
                <a:solidFill>
                  <a:srgbClr val="595959"/>
                </a:solidFill>
                <a:latin typeface="方正静蕾简体"/>
                <a:ea typeface="方正静蕾简体"/>
                <a:cs typeface="+mn-ea"/>
              </a:rPr>
              <a:t>烟尘频率分布直方图</a:t>
            </a:r>
          </a:p>
        </p:txBody>
      </p:sp>
      <p:sp>
        <p:nvSpPr>
          <p:cNvPr id="4" name="文本框 3"/>
          <p:cNvSpPr txBox="1"/>
          <p:nvPr/>
        </p:nvSpPr>
        <p:spPr>
          <a:xfrm>
            <a:off x="1031875" y="5356860"/>
            <a:ext cx="9897110" cy="1337945"/>
          </a:xfrm>
          <a:prstGeom prst="rect">
            <a:avLst/>
          </a:prstGeom>
          <a:noFill/>
          <a:ln w="9525">
            <a:noFill/>
          </a:ln>
        </p:spPr>
        <p:txBody>
          <a:bodyPr wrap="square">
            <a:spAutoFit/>
          </a:bodyPr>
          <a:lstStyle/>
          <a:p>
            <a:pPr indent="363220" fontAlgn="auto">
              <a:lnSpc>
                <a:spcPct val="150000"/>
              </a:lnSpc>
            </a:pPr>
            <a:r>
              <a:rPr lang="zh-CN" altLang="en-US" b="0" dirty="0">
                <a:solidFill>
                  <a:srgbClr val="595959"/>
                </a:solidFill>
                <a:latin typeface="方正静蕾简体"/>
                <a:ea typeface="方正静蕾简体"/>
                <a:cs typeface="+mn-ea"/>
              </a:rPr>
              <a:t>烟尘分布折线图我们观测到华兴玻璃烟尘的分布相对稳定，2017年6月至7月测量值较高，10月至12月其中有从测量值高值，18年3月份之后测量值有增加的趋势。烟尘频率分布直方图，我们得出华兴玻璃烟尘排放量绝大多数处于50以内。 </a:t>
            </a:r>
          </a:p>
        </p:txBody>
      </p:sp>
      <p:sp>
        <p:nvSpPr>
          <p:cNvPr id="5" name="文本框 4"/>
          <p:cNvSpPr txBox="1"/>
          <p:nvPr/>
        </p:nvSpPr>
        <p:spPr>
          <a:xfrm>
            <a:off x="1031875" y="1098550"/>
            <a:ext cx="5080000" cy="521970"/>
          </a:xfrm>
          <a:prstGeom prst="rect">
            <a:avLst/>
          </a:prstGeom>
          <a:noFill/>
          <a:ln w="9525">
            <a:noFill/>
          </a:ln>
        </p:spPr>
        <p:txBody>
          <a:bodyPr>
            <a:spAutoFit/>
          </a:bodyPr>
          <a:lstStyle/>
          <a:p>
            <a:pPr algn="l">
              <a:buClrTx/>
              <a:buSzTx/>
              <a:buFontTx/>
            </a:pPr>
            <a:r>
              <a:rPr lang="zh-CN" altLang="en-US" sz="2800" b="1" dirty="0">
                <a:solidFill>
                  <a:srgbClr val="595959"/>
                </a:solidFill>
                <a:cs typeface="+mn-ea"/>
              </a:rPr>
              <a:t>烟尘</a:t>
            </a:r>
          </a:p>
        </p:txBody>
      </p:sp>
      <p:pic>
        <p:nvPicPr>
          <p:cNvPr id="2"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68325" y="1721485"/>
            <a:ext cx="4910455" cy="3011170"/>
          </a:xfrm>
          <a:prstGeom prst="rect">
            <a:avLst/>
          </a:prstGeom>
        </p:spPr>
      </p:pic>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02045" y="1486535"/>
            <a:ext cx="5455920" cy="3432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5" name="文本框 4"/>
          <p:cNvSpPr txBox="1"/>
          <p:nvPr/>
        </p:nvSpPr>
        <p:spPr>
          <a:xfrm>
            <a:off x="1031875" y="1098550"/>
            <a:ext cx="5080000" cy="953135"/>
          </a:xfrm>
          <a:prstGeom prst="rect">
            <a:avLst/>
          </a:prstGeom>
          <a:noFill/>
          <a:ln w="9525">
            <a:noFill/>
          </a:ln>
        </p:spPr>
        <p:txBody>
          <a:bodyPr>
            <a:spAutoFit/>
          </a:bodyPr>
          <a:lstStyle/>
          <a:p>
            <a:pPr>
              <a:buClrTx/>
              <a:buSzTx/>
              <a:buFontTx/>
            </a:pPr>
            <a:r>
              <a:rPr lang="zh-CN" altLang="en-US" sz="2800" b="1" dirty="0">
                <a:solidFill>
                  <a:srgbClr val="595959"/>
                </a:solidFill>
                <a:cs typeface="+mn-ea"/>
                <a:sym typeface="+mn-ea"/>
              </a:rPr>
              <a:t>各因子间的相关分析</a:t>
            </a:r>
            <a:endParaRPr lang="zh-CN" altLang="en-US" sz="2800"/>
          </a:p>
          <a:p>
            <a:pPr>
              <a:buClrTx/>
              <a:buSzTx/>
              <a:buFontTx/>
            </a:pPr>
            <a:endParaRPr lang="zh-CN" altLang="en-US" sz="2800" b="1" dirty="0">
              <a:solidFill>
                <a:srgbClr val="595959"/>
              </a:solidFill>
              <a:cs typeface="+mn-ea"/>
            </a:endParaRPr>
          </a:p>
        </p:txBody>
      </p:sp>
      <p:pic>
        <p:nvPicPr>
          <p:cNvPr id="8" name="图片 8"/>
          <p:cNvPicPr>
            <a:picLocks noChangeAspect="1"/>
          </p:cNvPicPr>
          <p:nvPr/>
        </p:nvPicPr>
        <p:blipFill>
          <a:blip r:embed="rId3">
            <a:clrChange>
              <a:clrFrom>
                <a:srgbClr val="FFFFFF">
                  <a:alpha val="100000"/>
                </a:srgbClr>
              </a:clrFrom>
              <a:clrTo>
                <a:srgbClr val="FFFFFF">
                  <a:alpha val="100000"/>
                  <a:alpha val="0"/>
                </a:srgbClr>
              </a:clrTo>
            </a:clrChange>
          </a:blip>
          <a:srcRect t="3357"/>
          <a:stretch>
            <a:fillRect/>
          </a:stretch>
        </p:blipFill>
        <p:spPr>
          <a:xfrm>
            <a:off x="541020" y="1767840"/>
            <a:ext cx="5247005" cy="4606925"/>
          </a:xfrm>
          <a:prstGeom prst="rect">
            <a:avLst/>
          </a:prstGeom>
          <a:ln>
            <a:noFill/>
          </a:ln>
        </p:spPr>
      </p:pic>
      <p:sp>
        <p:nvSpPr>
          <p:cNvPr id="2" name="文本框 1"/>
          <p:cNvSpPr txBox="1"/>
          <p:nvPr/>
        </p:nvSpPr>
        <p:spPr>
          <a:xfrm>
            <a:off x="6111875" y="2051685"/>
            <a:ext cx="4816475" cy="2999740"/>
          </a:xfrm>
          <a:prstGeom prst="rect">
            <a:avLst/>
          </a:prstGeom>
          <a:noFill/>
          <a:ln w="9525">
            <a:noFill/>
          </a:ln>
        </p:spPr>
        <p:txBody>
          <a:bodyPr wrap="square">
            <a:spAutoFit/>
          </a:bodyPr>
          <a:lstStyle/>
          <a:p>
            <a:pPr indent="0" fontAlgn="auto">
              <a:lnSpc>
                <a:spcPct val="150000"/>
              </a:lnSpc>
            </a:pPr>
            <a:r>
              <a:rPr lang="en-US" altLang="zh-CN" sz="1800" b="0" dirty="0">
                <a:solidFill>
                  <a:srgbClr val="595959"/>
                </a:solidFill>
                <a:latin typeface="方正静蕾简体"/>
                <a:ea typeface="方正静蕾简体"/>
                <a:cs typeface="+mn-ea"/>
              </a:rPr>
              <a:t>     </a:t>
            </a:r>
            <a:r>
              <a:rPr lang="zh-CN" altLang="en-US" sz="1800" b="0" dirty="0">
                <a:solidFill>
                  <a:srgbClr val="595959"/>
                </a:solidFill>
                <a:latin typeface="方正静蕾简体"/>
                <a:ea typeface="方正静蕾简体"/>
                <a:cs typeface="+mn-ea"/>
              </a:rPr>
              <a:t>左图为因子数据相关系数矩阵图，我们得出二氧化硫、氧、氮氧化物、烟排量、烟流速、烟温度等变量之间存在相关性。我们发现氮氧化物和二氧化硫相关性最高，他们是正相关，相互促进；氧和氮氧化物负相关性最高；也许是因为发生了相关的化学反应，导致了相关性的变化。</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5" name="文本框 4"/>
          <p:cNvSpPr txBox="1"/>
          <p:nvPr/>
        </p:nvSpPr>
        <p:spPr>
          <a:xfrm>
            <a:off x="1031875" y="109855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cs typeface="+mn-ea"/>
                <a:sym typeface="+mn-ea"/>
              </a:rPr>
              <a:t>各因子间的相关系数的变化</a:t>
            </a:r>
            <a:r>
              <a:rPr lang="en-US" altLang="zh-CN" sz="2800" b="1" dirty="0">
                <a:solidFill>
                  <a:srgbClr val="595959"/>
                </a:solidFill>
                <a:cs typeface="+mn-ea"/>
                <a:sym typeface="+mn-ea"/>
              </a:rPr>
              <a:t>——</a:t>
            </a:r>
            <a:r>
              <a:rPr lang="zh-CN" altLang="en-US" sz="2800" b="1" dirty="0">
                <a:solidFill>
                  <a:srgbClr val="595959"/>
                </a:solidFill>
                <a:cs typeface="+mn-ea"/>
                <a:sym typeface="+mn-ea"/>
              </a:rPr>
              <a:t>二氧化硫与烟温度</a:t>
            </a:r>
            <a:r>
              <a:rPr lang="en-US" altLang="zh-CN" sz="2800" b="1" dirty="0">
                <a:solidFill>
                  <a:srgbClr val="595959"/>
                </a:solidFill>
                <a:cs typeface="+mn-ea"/>
                <a:sym typeface="+mn-ea"/>
              </a:rPr>
              <a:t>,</a:t>
            </a:r>
            <a:r>
              <a:rPr lang="zh-CN" altLang="en-US" sz="2800" b="1" dirty="0">
                <a:solidFill>
                  <a:srgbClr val="595959"/>
                </a:solidFill>
                <a:cs typeface="+mn-ea"/>
                <a:sym typeface="+mn-ea"/>
              </a:rPr>
              <a:t>烟流速</a:t>
            </a:r>
          </a:p>
        </p:txBody>
      </p:sp>
      <p:sp>
        <p:nvSpPr>
          <p:cNvPr id="100" name="文本框 99"/>
          <p:cNvSpPr txBox="1"/>
          <p:nvPr/>
        </p:nvSpPr>
        <p:spPr>
          <a:xfrm>
            <a:off x="678180" y="5221923"/>
            <a:ext cx="5080000" cy="874407"/>
          </a:xfrm>
          <a:prstGeom prst="rect">
            <a:avLst/>
          </a:prstGeom>
          <a:noFill/>
          <a:ln w="9525">
            <a:noFill/>
          </a:ln>
        </p:spPr>
        <p:txBody>
          <a:bodyPr>
            <a:spAutoFit/>
          </a:bodyPr>
          <a:lstStyle/>
          <a:p>
            <a:pPr indent="0" fontAlgn="auto">
              <a:lnSpc>
                <a:spcPct val="150000"/>
              </a:lnSpc>
            </a:pPr>
            <a:r>
              <a:rPr lang="en-US" altLang="zh-CN" b="0" dirty="0">
                <a:solidFill>
                  <a:srgbClr val="595959"/>
                </a:solidFill>
                <a:latin typeface="方正静蕾简体"/>
                <a:ea typeface="方正静蕾简体"/>
                <a:cs typeface="+mn-ea"/>
              </a:rPr>
              <a:t>    </a:t>
            </a:r>
            <a:r>
              <a:rPr lang="zh-CN" altLang="en-US" b="0" dirty="0">
                <a:solidFill>
                  <a:srgbClr val="595959"/>
                </a:solidFill>
                <a:latin typeface="方正静蕾简体"/>
                <a:ea typeface="方正静蕾简体"/>
                <a:cs typeface="+mn-ea"/>
              </a:rPr>
              <a:t>从上图看出：二氧化硫与烟流速在</a:t>
            </a:r>
            <a:r>
              <a:rPr lang="en-US" altLang="zh-CN" dirty="0">
                <a:solidFill>
                  <a:srgbClr val="595959"/>
                </a:solidFill>
                <a:latin typeface="方正静蕾简体"/>
                <a:ea typeface="方正静蕾简体"/>
                <a:cs typeface="+mn-ea"/>
              </a:rPr>
              <a:t>5</a:t>
            </a:r>
            <a:r>
              <a:rPr lang="zh-CN" altLang="en-US" dirty="0">
                <a:solidFill>
                  <a:srgbClr val="595959"/>
                </a:solidFill>
                <a:latin typeface="方正静蕾简体"/>
                <a:ea typeface="方正静蕾简体"/>
                <a:cs typeface="+mn-ea"/>
              </a:rPr>
              <a:t>月份相关性最高</a:t>
            </a:r>
            <a:endParaRPr lang="zh-CN" altLang="en-US" b="0" dirty="0">
              <a:solidFill>
                <a:srgbClr val="595959"/>
              </a:solidFill>
              <a:latin typeface="方正静蕾简体"/>
              <a:ea typeface="方正静蕾简体"/>
              <a:cs typeface="+mn-ea"/>
            </a:endParaRPr>
          </a:p>
        </p:txBody>
      </p:sp>
      <p:sp>
        <p:nvSpPr>
          <p:cNvPr id="2" name="文本框 1"/>
          <p:cNvSpPr txBox="1"/>
          <p:nvPr/>
        </p:nvSpPr>
        <p:spPr>
          <a:xfrm>
            <a:off x="6550660" y="5141278"/>
            <a:ext cx="5080000" cy="874407"/>
          </a:xfrm>
          <a:prstGeom prst="rect">
            <a:avLst/>
          </a:prstGeom>
          <a:noFill/>
          <a:ln w="9525">
            <a:noFill/>
          </a:ln>
        </p:spPr>
        <p:txBody>
          <a:bodyPr>
            <a:spAutoFit/>
          </a:bodyPr>
          <a:lstStyle/>
          <a:p>
            <a:pPr indent="0" fontAlgn="auto">
              <a:lnSpc>
                <a:spcPct val="150000"/>
              </a:lnSpc>
            </a:pPr>
            <a:r>
              <a:rPr lang="en-US" altLang="zh-CN" sz="1800" b="0" dirty="0">
                <a:solidFill>
                  <a:srgbClr val="595959"/>
                </a:solidFill>
                <a:latin typeface="方正静蕾简体"/>
                <a:ea typeface="方正静蕾简体"/>
                <a:cs typeface="+mn-ea"/>
              </a:rPr>
              <a:t>   </a:t>
            </a:r>
            <a:r>
              <a:rPr lang="zh-CN" altLang="en-US" sz="1800" b="0" dirty="0">
                <a:solidFill>
                  <a:srgbClr val="595959"/>
                </a:solidFill>
                <a:latin typeface="方正静蕾简体"/>
                <a:ea typeface="方正静蕾简体"/>
                <a:cs typeface="+mn-ea"/>
              </a:rPr>
              <a:t>从上图看出：二氧化硫与烟温度在</a:t>
            </a:r>
            <a:r>
              <a:rPr lang="en-US" altLang="zh-CN" sz="1800" b="0" dirty="0">
                <a:solidFill>
                  <a:srgbClr val="595959"/>
                </a:solidFill>
                <a:latin typeface="方正静蕾简体"/>
                <a:ea typeface="方正静蕾简体"/>
                <a:cs typeface="+mn-ea"/>
              </a:rPr>
              <a:t>5</a:t>
            </a:r>
            <a:r>
              <a:rPr lang="zh-CN" altLang="en-US" sz="1800" b="0" dirty="0">
                <a:solidFill>
                  <a:srgbClr val="595959"/>
                </a:solidFill>
                <a:latin typeface="方正静蕾简体"/>
                <a:ea typeface="方正静蕾简体"/>
                <a:cs typeface="+mn-ea"/>
              </a:rPr>
              <a:t>月份相关性最高</a:t>
            </a:r>
          </a:p>
        </p:txBody>
      </p:sp>
      <p:pic>
        <p:nvPicPr>
          <p:cNvPr id="11" name="图片 11"/>
          <p:cNvPicPr>
            <a:picLocks noChangeAspect="1" noChangeArrowheads="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07060" y="1828800"/>
            <a:ext cx="5221605" cy="3225165"/>
          </a:xfrm>
          <a:prstGeom prst="rect">
            <a:avLst/>
          </a:prstGeom>
          <a:noFill/>
          <a:ln>
            <a:noFill/>
          </a:ln>
        </p:spPr>
      </p:pic>
      <p:pic>
        <p:nvPicPr>
          <p:cNvPr id="12" name="图片 12"/>
          <p:cNvPicPr>
            <a:picLocks noChangeAspect="1" noChangeArrowheads="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346190" y="1790065"/>
            <a:ext cx="5284470" cy="3263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03 </a:t>
            </a:r>
            <a:r>
              <a:rPr lang="zh-CN" altLang="en-US" sz="3200" b="1">
                <a:solidFill>
                  <a:srgbClr val="0F863B"/>
                </a:solidFill>
                <a:latin typeface="黑体" panose="02010609060101010101" charset="-122"/>
                <a:ea typeface="黑体" panose="02010609060101010101" charset="-122"/>
              </a:rPr>
              <a:t>描述分析</a:t>
            </a:r>
          </a:p>
        </p:txBody>
      </p:sp>
      <p:sp>
        <p:nvSpPr>
          <p:cNvPr id="5" name="文本框 4"/>
          <p:cNvSpPr txBox="1"/>
          <p:nvPr/>
        </p:nvSpPr>
        <p:spPr>
          <a:xfrm>
            <a:off x="1031875" y="109855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cs typeface="+mn-ea"/>
                <a:sym typeface="+mn-ea"/>
              </a:rPr>
              <a:t>二氧化硫数据深入观察</a:t>
            </a:r>
            <a:r>
              <a:rPr lang="en-US" altLang="zh-CN" sz="2800" b="1" dirty="0">
                <a:solidFill>
                  <a:srgbClr val="595959"/>
                </a:solidFill>
                <a:cs typeface="+mn-ea"/>
                <a:sym typeface="+mn-ea"/>
              </a:rPr>
              <a:t>——</a:t>
            </a:r>
            <a:r>
              <a:rPr lang="zh-CN" altLang="en-US" sz="2800" b="1" dirty="0">
                <a:solidFill>
                  <a:srgbClr val="595959"/>
                </a:solidFill>
                <a:cs typeface="+mn-ea"/>
                <a:sym typeface="+mn-ea"/>
              </a:rPr>
              <a:t>超标</a:t>
            </a:r>
            <a:r>
              <a:rPr lang="en-US" altLang="zh-CN" sz="2800" b="1" dirty="0">
                <a:solidFill>
                  <a:srgbClr val="595959"/>
                </a:solidFill>
                <a:cs typeface="+mn-ea"/>
                <a:sym typeface="+mn-ea"/>
              </a:rPr>
              <a:t>&amp;</a:t>
            </a:r>
            <a:r>
              <a:rPr lang="zh-CN" altLang="en-US" sz="2800" b="1" dirty="0">
                <a:solidFill>
                  <a:srgbClr val="595959"/>
                </a:solidFill>
                <a:cs typeface="+mn-ea"/>
                <a:sym typeface="+mn-ea"/>
              </a:rPr>
              <a:t>恒定</a:t>
            </a:r>
          </a:p>
        </p:txBody>
      </p:sp>
      <p:sp>
        <p:nvSpPr>
          <p:cNvPr id="100" name="文本框 99"/>
          <p:cNvSpPr txBox="1"/>
          <p:nvPr/>
        </p:nvSpPr>
        <p:spPr>
          <a:xfrm>
            <a:off x="1016000" y="5890895"/>
            <a:ext cx="5080000" cy="458908"/>
          </a:xfrm>
          <a:prstGeom prst="rect">
            <a:avLst/>
          </a:prstGeom>
          <a:noFill/>
          <a:ln w="9525">
            <a:noFill/>
          </a:ln>
        </p:spPr>
        <p:txBody>
          <a:bodyPr>
            <a:spAutoFit/>
          </a:bodyPr>
          <a:lstStyle/>
          <a:p>
            <a:pPr indent="0" fontAlgn="auto">
              <a:lnSpc>
                <a:spcPct val="150000"/>
              </a:lnSpc>
            </a:pPr>
            <a:r>
              <a:rPr lang="zh-CN" altLang="en-US" b="0" dirty="0">
                <a:solidFill>
                  <a:srgbClr val="595959"/>
                </a:solidFill>
                <a:latin typeface="方正静蕾简体"/>
                <a:ea typeface="方正静蕾简体"/>
                <a:cs typeface="+mn-ea"/>
              </a:rPr>
              <a:t>连续值超标最长时间前后</a:t>
            </a:r>
            <a:r>
              <a:rPr lang="en-US" altLang="zh-CN" b="0" dirty="0">
                <a:solidFill>
                  <a:srgbClr val="595959"/>
                </a:solidFill>
                <a:latin typeface="方正静蕾简体"/>
                <a:ea typeface="方正静蕾简体"/>
                <a:cs typeface="+mn-ea"/>
              </a:rPr>
              <a:t>1</a:t>
            </a:r>
            <a:r>
              <a:rPr lang="zh-CN" altLang="en-US" b="0" dirty="0">
                <a:solidFill>
                  <a:srgbClr val="595959"/>
                </a:solidFill>
                <a:latin typeface="方正静蕾简体"/>
                <a:ea typeface="方正静蕾简体"/>
                <a:cs typeface="+mn-ea"/>
              </a:rPr>
              <a:t>个小时的散点图</a:t>
            </a:r>
          </a:p>
        </p:txBody>
      </p:sp>
      <p:sp>
        <p:nvSpPr>
          <p:cNvPr id="2" name="文本框 1"/>
          <p:cNvSpPr txBox="1"/>
          <p:nvPr/>
        </p:nvSpPr>
        <p:spPr>
          <a:xfrm>
            <a:off x="6700562" y="5890895"/>
            <a:ext cx="5080000" cy="458908"/>
          </a:xfrm>
          <a:prstGeom prst="rect">
            <a:avLst/>
          </a:prstGeom>
          <a:noFill/>
          <a:ln w="9525">
            <a:noFill/>
          </a:ln>
        </p:spPr>
        <p:txBody>
          <a:bodyPr>
            <a:spAutoFit/>
          </a:bodyPr>
          <a:lstStyle/>
          <a:p>
            <a:pPr indent="0" fontAlgn="auto">
              <a:lnSpc>
                <a:spcPct val="150000"/>
              </a:lnSpc>
            </a:pPr>
            <a:r>
              <a:rPr lang="zh-CN" altLang="en-US" sz="1800" b="0" dirty="0">
                <a:solidFill>
                  <a:srgbClr val="595959"/>
                </a:solidFill>
                <a:latin typeface="方正静蕾简体"/>
                <a:ea typeface="方正静蕾简体"/>
                <a:cs typeface="+mn-ea"/>
              </a:rPr>
              <a:t>连续值恒定最长时间前后</a:t>
            </a:r>
            <a:r>
              <a:rPr lang="en-US" altLang="zh-CN" sz="1800" b="0" dirty="0">
                <a:solidFill>
                  <a:srgbClr val="595959"/>
                </a:solidFill>
                <a:latin typeface="方正静蕾简体"/>
                <a:ea typeface="方正静蕾简体"/>
                <a:cs typeface="+mn-ea"/>
              </a:rPr>
              <a:t>1</a:t>
            </a:r>
            <a:r>
              <a:rPr lang="zh-CN" altLang="en-US" sz="1800" b="0" dirty="0">
                <a:solidFill>
                  <a:srgbClr val="595959"/>
                </a:solidFill>
                <a:latin typeface="方正静蕾简体"/>
                <a:ea typeface="方正静蕾简体"/>
                <a:cs typeface="+mn-ea"/>
              </a:rPr>
              <a:t>个小时的散点图</a:t>
            </a:r>
          </a:p>
        </p:txBody>
      </p:sp>
      <p:pic>
        <p:nvPicPr>
          <p:cNvPr id="8" name="图片 7" descr="23590393d1a6818afddc299b2dd01f4"/>
          <p:cNvPicPr/>
          <p:nvPr/>
        </p:nvPicPr>
        <p:blipFill rotWithShape="1">
          <a:blip r:embed="rId3">
            <a:clrChange>
              <a:clrFrom>
                <a:srgbClr val="FFFFFF">
                  <a:alpha val="100000"/>
                </a:srgbClr>
              </a:clrFrom>
              <a:clrTo>
                <a:srgbClr val="FFFFFF">
                  <a:alpha val="100000"/>
                  <a:alpha val="0"/>
                </a:srgbClr>
              </a:clrTo>
            </a:clrChange>
          </a:blip>
          <a:srcRect l="773" r="-1"/>
          <a:stretch/>
        </p:blipFill>
        <p:spPr>
          <a:xfrm>
            <a:off x="717451" y="2048110"/>
            <a:ext cx="5040729" cy="3711340"/>
          </a:xfrm>
          <a:prstGeom prst="rect">
            <a:avLst/>
          </a:prstGeom>
        </p:spPr>
      </p:pic>
      <p:pic>
        <p:nvPicPr>
          <p:cNvPr id="9" name="图片 8" descr="ddfdf7487d2df4aba564b2b77f629ec"/>
          <p:cNvPicPr/>
          <p:nvPr/>
        </p:nvPicPr>
        <p:blipFill rotWithShape="1">
          <a:blip r:embed="rId4">
            <a:clrChange>
              <a:clrFrom>
                <a:srgbClr val="FFFFFF">
                  <a:alpha val="100000"/>
                </a:srgbClr>
              </a:clrFrom>
              <a:clrTo>
                <a:srgbClr val="FFFFFF">
                  <a:alpha val="100000"/>
                  <a:alpha val="0"/>
                </a:srgbClr>
              </a:clrTo>
            </a:clrChange>
          </a:blip>
          <a:srcRect r="2523"/>
          <a:stretch/>
        </p:blipFill>
        <p:spPr>
          <a:xfrm>
            <a:off x="6203852" y="2048110"/>
            <a:ext cx="5178475" cy="3711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188973" y="851910"/>
            <a:ext cx="6535478" cy="6005080"/>
          </a:xfrm>
          <a:prstGeom prst="rect">
            <a:avLst/>
          </a:prstGeom>
        </p:spPr>
      </p:pic>
      <p:sp>
        <p:nvSpPr>
          <p:cNvPr id="6" name="文本框 5"/>
          <p:cNvSpPr txBox="1"/>
          <p:nvPr/>
        </p:nvSpPr>
        <p:spPr>
          <a:xfrm>
            <a:off x="2296416" y="2195184"/>
            <a:ext cx="1614545" cy="2308324"/>
          </a:xfrm>
          <a:prstGeom prst="rect">
            <a:avLst/>
          </a:prstGeom>
          <a:noFill/>
        </p:spPr>
        <p:txBody>
          <a:bodyPr wrap="none" rtlCol="0">
            <a:spAutoFit/>
          </a:bodyPr>
          <a:lstStyle/>
          <a:p>
            <a:r>
              <a:rPr lang="zh-CN" altLang="en-US" sz="7200" b="1" dirty="0">
                <a:ln>
                  <a:solidFill>
                    <a:srgbClr val="0F863B"/>
                  </a:solidFill>
                </a:ln>
                <a:solidFill>
                  <a:schemeClr val="bg1"/>
                </a:solidFill>
                <a:effectLst>
                  <a:outerShdw blurRad="38100" dist="38100" dir="2700000" algn="tl">
                    <a:srgbClr val="000000">
                      <a:alpha val="43137"/>
                    </a:srgbClr>
                  </a:outerShdw>
                </a:effectLst>
              </a:rPr>
              <a:t>目</a:t>
            </a:r>
            <a:endParaRPr lang="en-US" altLang="zh-CN" sz="7200" b="1" dirty="0">
              <a:ln>
                <a:solidFill>
                  <a:srgbClr val="0F863B"/>
                </a:solidFill>
              </a:ln>
              <a:solidFill>
                <a:schemeClr val="bg1"/>
              </a:solidFill>
              <a:effectLst>
                <a:outerShdw blurRad="38100" dist="38100" dir="2700000" algn="tl">
                  <a:srgbClr val="000000">
                    <a:alpha val="43137"/>
                  </a:srgbClr>
                </a:outerShdw>
              </a:effectLst>
            </a:endParaRPr>
          </a:p>
          <a:p>
            <a:r>
              <a:rPr lang="zh-CN" altLang="en-US" sz="7200" b="1" dirty="0">
                <a:ln>
                  <a:solidFill>
                    <a:srgbClr val="0F863B"/>
                  </a:solidFill>
                </a:ln>
                <a:solidFill>
                  <a:schemeClr val="bg1"/>
                </a:solidFill>
                <a:effectLst>
                  <a:outerShdw blurRad="38100" dist="38100" dir="2700000" algn="tl">
                    <a:srgbClr val="000000">
                      <a:alpha val="43137"/>
                    </a:srgbClr>
                  </a:outerShdw>
                </a:effectLst>
              </a:rPr>
              <a:t>  录</a:t>
            </a:r>
          </a:p>
        </p:txBody>
      </p:sp>
      <p:pic>
        <p:nvPicPr>
          <p:cNvPr id="7" name="图形 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342" y="1611375"/>
            <a:ext cx="676275" cy="762000"/>
          </a:xfrm>
          <a:prstGeom prst="rect">
            <a:avLst/>
          </a:prstGeom>
        </p:spPr>
      </p:pic>
      <p:sp>
        <p:nvSpPr>
          <p:cNvPr id="8" name="文本框 7"/>
          <p:cNvSpPr txBox="1"/>
          <p:nvPr/>
        </p:nvSpPr>
        <p:spPr>
          <a:xfrm>
            <a:off x="8092459" y="1548853"/>
            <a:ext cx="4099541" cy="645160"/>
          </a:xfrm>
          <a:prstGeom prst="rect">
            <a:avLst/>
          </a:prstGeom>
          <a:noFill/>
        </p:spPr>
        <p:txBody>
          <a:bodyPr wrap="square" rtlCol="0">
            <a:spAutoFit/>
          </a:bodyPr>
          <a:lstStyle/>
          <a:p>
            <a:r>
              <a:rPr lang="zh-CN" altLang="en-US" sz="3600" b="1" dirty="0">
                <a:solidFill>
                  <a:schemeClr val="tx1">
                    <a:lumMod val="75000"/>
                    <a:lumOff val="25000"/>
                  </a:schemeClr>
                </a:solidFill>
                <a:latin typeface="方正静蕾简体" panose="02000000000000000000" pitchFamily="2" charset="-122"/>
                <a:ea typeface="方正静蕾简体" panose="02000000000000000000" pitchFamily="2" charset="-122"/>
              </a:rPr>
              <a:t>背景介绍</a:t>
            </a:r>
          </a:p>
        </p:txBody>
      </p:sp>
      <p:sp>
        <p:nvSpPr>
          <p:cNvPr id="9" name="文本框 8"/>
          <p:cNvSpPr txBox="1"/>
          <p:nvPr/>
        </p:nvSpPr>
        <p:spPr>
          <a:xfrm>
            <a:off x="8080563" y="2561887"/>
            <a:ext cx="4111437" cy="645160"/>
          </a:xfrm>
          <a:prstGeom prst="rect">
            <a:avLst/>
          </a:prstGeom>
          <a:noFill/>
        </p:spPr>
        <p:txBody>
          <a:bodyPr wrap="square" rtlCol="0">
            <a:spAutoFit/>
          </a:bodyPr>
          <a:lstStyle/>
          <a:p>
            <a:r>
              <a:rPr lang="zh-CN" altLang="en-US" sz="3600" b="1" dirty="0">
                <a:solidFill>
                  <a:schemeClr val="tx1">
                    <a:lumMod val="75000"/>
                    <a:lumOff val="25000"/>
                  </a:schemeClr>
                </a:solidFill>
                <a:latin typeface="方正静蕾简体" panose="02000000000000000000" pitchFamily="2" charset="-122"/>
                <a:ea typeface="方正静蕾简体" panose="02000000000000000000" pitchFamily="2" charset="-122"/>
              </a:rPr>
              <a:t>数据说明</a:t>
            </a:r>
          </a:p>
        </p:txBody>
      </p:sp>
      <p:sp>
        <p:nvSpPr>
          <p:cNvPr id="10" name="文本框 9"/>
          <p:cNvSpPr txBox="1"/>
          <p:nvPr/>
        </p:nvSpPr>
        <p:spPr>
          <a:xfrm>
            <a:off x="8092459" y="3574921"/>
            <a:ext cx="4099541" cy="645160"/>
          </a:xfrm>
          <a:prstGeom prst="rect">
            <a:avLst/>
          </a:prstGeom>
          <a:noFill/>
        </p:spPr>
        <p:txBody>
          <a:bodyPr wrap="square" rtlCol="0">
            <a:spAutoFit/>
          </a:bodyPr>
          <a:lstStyle/>
          <a:p>
            <a:r>
              <a:rPr lang="zh-CN" altLang="en-US" sz="3600" b="1" dirty="0">
                <a:solidFill>
                  <a:schemeClr val="tx1">
                    <a:lumMod val="75000"/>
                    <a:lumOff val="25000"/>
                  </a:schemeClr>
                </a:solidFill>
                <a:latin typeface="方正静蕾简体" panose="02000000000000000000" pitchFamily="2" charset="-122"/>
                <a:ea typeface="方正静蕾简体" panose="02000000000000000000" pitchFamily="2" charset="-122"/>
              </a:rPr>
              <a:t>描述分析</a:t>
            </a:r>
          </a:p>
        </p:txBody>
      </p:sp>
      <p:sp>
        <p:nvSpPr>
          <p:cNvPr id="11" name="文本框 10"/>
          <p:cNvSpPr txBox="1"/>
          <p:nvPr/>
        </p:nvSpPr>
        <p:spPr>
          <a:xfrm>
            <a:off x="8080563" y="4594381"/>
            <a:ext cx="4111437" cy="645160"/>
          </a:xfrm>
          <a:prstGeom prst="rect">
            <a:avLst/>
          </a:prstGeom>
          <a:noFill/>
        </p:spPr>
        <p:txBody>
          <a:bodyPr wrap="square" rtlCol="0">
            <a:spAutoFit/>
          </a:bodyPr>
          <a:lstStyle/>
          <a:p>
            <a:r>
              <a:rPr lang="zh-CN" altLang="en-US" sz="3600" b="1" dirty="0">
                <a:solidFill>
                  <a:schemeClr val="tx1">
                    <a:lumMod val="75000"/>
                    <a:lumOff val="25000"/>
                  </a:schemeClr>
                </a:solidFill>
                <a:latin typeface="方正静蕾简体" panose="02000000000000000000" pitchFamily="2" charset="-122"/>
                <a:ea typeface="方正静蕾简体" panose="02000000000000000000" pitchFamily="2" charset="-122"/>
              </a:rPr>
              <a:t>模型预测与优化</a:t>
            </a:r>
          </a:p>
        </p:txBody>
      </p:sp>
      <p:sp>
        <p:nvSpPr>
          <p:cNvPr id="12" name="文本框 11"/>
          <p:cNvSpPr txBox="1"/>
          <p:nvPr/>
        </p:nvSpPr>
        <p:spPr>
          <a:xfrm flipH="1">
            <a:off x="7624237" y="1594149"/>
            <a:ext cx="377222" cy="555738"/>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静蕾简体" panose="02000000000000000000" pitchFamily="2" charset="-122"/>
                <a:ea typeface="方正静蕾简体" panose="02000000000000000000" pitchFamily="2" charset="-122"/>
              </a:defRPr>
            </a:lvl1pPr>
          </a:lstStyle>
          <a:p>
            <a:pPr algn="ctr"/>
            <a:r>
              <a:rPr lang="en-US" altLang="zh-CN" dirty="0"/>
              <a:t>1</a:t>
            </a:r>
            <a:endParaRPr lang="zh-CN" altLang="en-US" dirty="0"/>
          </a:p>
        </p:txBody>
      </p:sp>
      <p:sp>
        <p:nvSpPr>
          <p:cNvPr id="13" name="文本框 12"/>
          <p:cNvSpPr txBox="1"/>
          <p:nvPr/>
        </p:nvSpPr>
        <p:spPr>
          <a:xfrm flipH="1">
            <a:off x="7624237" y="2624425"/>
            <a:ext cx="377222" cy="555738"/>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静蕾简体" panose="02000000000000000000" pitchFamily="2" charset="-122"/>
                <a:ea typeface="方正静蕾简体" panose="02000000000000000000" pitchFamily="2" charset="-122"/>
              </a:defRPr>
            </a:lvl1pPr>
          </a:lstStyle>
          <a:p>
            <a:pPr algn="ctr"/>
            <a:r>
              <a:rPr lang="en-US" altLang="zh-CN" dirty="0"/>
              <a:t>2</a:t>
            </a:r>
            <a:endParaRPr lang="zh-CN" altLang="en-US" dirty="0"/>
          </a:p>
        </p:txBody>
      </p:sp>
      <p:sp>
        <p:nvSpPr>
          <p:cNvPr id="14" name="文本框 13"/>
          <p:cNvSpPr txBox="1"/>
          <p:nvPr/>
        </p:nvSpPr>
        <p:spPr>
          <a:xfrm flipH="1">
            <a:off x="7606086" y="3654701"/>
            <a:ext cx="395373" cy="555737"/>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静蕾简体" panose="02000000000000000000" pitchFamily="2" charset="-122"/>
                <a:ea typeface="方正静蕾简体" panose="02000000000000000000" pitchFamily="2" charset="-122"/>
              </a:defRPr>
            </a:lvl1pPr>
          </a:lstStyle>
          <a:p>
            <a:pPr algn="ctr"/>
            <a:r>
              <a:rPr lang="en-US" altLang="zh-CN" dirty="0"/>
              <a:t>3</a:t>
            </a:r>
            <a:endParaRPr lang="zh-CN" altLang="en-US" dirty="0"/>
          </a:p>
        </p:txBody>
      </p:sp>
      <p:sp>
        <p:nvSpPr>
          <p:cNvPr id="15" name="文本框 14"/>
          <p:cNvSpPr txBox="1"/>
          <p:nvPr/>
        </p:nvSpPr>
        <p:spPr>
          <a:xfrm flipH="1">
            <a:off x="7606084" y="4684975"/>
            <a:ext cx="395375" cy="555737"/>
          </a:xfrm>
          <a:prstGeom prst="rect">
            <a:avLst/>
          </a:prstGeom>
          <a:noFill/>
        </p:spPr>
        <p:txBody>
          <a:bodyPr wrap="square" rtlCol="0">
            <a:spAutoFit/>
          </a:bodyPr>
          <a:lstStyle>
            <a:defPPr>
              <a:defRPr lang="zh-CN"/>
            </a:defPPr>
            <a:lvl1pPr>
              <a:defRPr sz="3600" b="1">
                <a:solidFill>
                  <a:schemeClr val="tx1">
                    <a:lumMod val="75000"/>
                    <a:lumOff val="25000"/>
                  </a:schemeClr>
                </a:solidFill>
                <a:latin typeface="方正静蕾简体" panose="02000000000000000000" pitchFamily="2" charset="-122"/>
                <a:ea typeface="方正静蕾简体" panose="02000000000000000000" pitchFamily="2" charset="-122"/>
              </a:defRPr>
            </a:lvl1pPr>
          </a:lstStyle>
          <a:p>
            <a:pPr algn="ctr"/>
            <a:r>
              <a:rPr lang="en-US" altLang="zh-CN" dirty="0"/>
              <a:t>4</a:t>
            </a:r>
            <a:endParaRPr lang="zh-CN" altLang="en-US" dirty="0"/>
          </a:p>
        </p:txBody>
      </p:sp>
      <p:pic>
        <p:nvPicPr>
          <p:cNvPr id="16" name="图形 1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342" y="2633012"/>
            <a:ext cx="676275" cy="762000"/>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342" y="3654649"/>
            <a:ext cx="676275" cy="762000"/>
          </a:xfrm>
          <a:prstGeom prst="rect">
            <a:avLst/>
          </a:prstGeom>
        </p:spPr>
      </p:pic>
      <p:pic>
        <p:nvPicPr>
          <p:cNvPr id="18" name="图形 1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0342" y="4676286"/>
            <a:ext cx="676275" cy="762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1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left)">
                                      <p:cBhvr>
                                        <p:cTn id="20" dur="500"/>
                                        <p:tgtEl>
                                          <p:spTgt spid="7"/>
                                        </p:tgtEl>
                                      </p:cBhvr>
                                    </p:animEffect>
                                  </p:childTnLst>
                                </p:cTn>
                              </p:par>
                              <p:par>
                                <p:cTn id="21" presetID="12" presetClass="entr" presetSubtype="2"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left)">
                                      <p:cBhvr>
                                        <p:cTn id="24" dur="500"/>
                                        <p:tgtEl>
                                          <p:spTgt spid="16"/>
                                        </p:tgtEl>
                                      </p:cBhvr>
                                    </p:animEffect>
                                  </p:childTnLst>
                                </p:cTn>
                              </p:par>
                              <p:par>
                                <p:cTn id="25" presetID="1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ppt_x</p:attrName>
                                        </p:attrNameLst>
                                      </p:cBhvr>
                                      <p:tavLst>
                                        <p:tav tm="0">
                                          <p:val>
                                            <p:strVal val="#ppt_x+#ppt_w*1.125000"/>
                                          </p:val>
                                        </p:tav>
                                        <p:tav tm="100000">
                                          <p:val>
                                            <p:strVal val="#ppt_x"/>
                                          </p:val>
                                        </p:tav>
                                      </p:tavLst>
                                    </p:anim>
                                    <p:animEffect transition="in" filter="wipe(left)">
                                      <p:cBhvr>
                                        <p:cTn id="28" dur="500"/>
                                        <p:tgtEl>
                                          <p:spTgt spid="17"/>
                                        </p:tgtEl>
                                      </p:cBhvr>
                                    </p:animEffect>
                                  </p:childTnLst>
                                </p:cTn>
                              </p:par>
                              <p:par>
                                <p:cTn id="29" presetID="1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ppt_x</p:attrName>
                                        </p:attrNameLst>
                                      </p:cBhvr>
                                      <p:tavLst>
                                        <p:tav tm="0">
                                          <p:val>
                                            <p:strVal val="#ppt_x+#ppt_w*1.125000"/>
                                          </p:val>
                                        </p:tav>
                                        <p:tav tm="100000">
                                          <p:val>
                                            <p:strVal val="#ppt_x"/>
                                          </p:val>
                                        </p:tav>
                                      </p:tavLst>
                                    </p:anim>
                                    <p:animEffect transition="in" filter="wipe(left)">
                                      <p:cBhvr>
                                        <p:cTn id="32" dur="500"/>
                                        <p:tgtEl>
                                          <p:spTgt spid="18"/>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1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2000"/>
                            </p:stCondLst>
                            <p:childTnLst>
                              <p:par>
                                <p:cTn id="47" presetID="2" presetClass="entr" presetSubtype="2" fill="hold" grpId="0" nodeType="afterEffect">
                                  <p:stCondLst>
                                    <p:cond delay="0"/>
                                  </p:stCondLst>
                                  <p:iterate type="lt">
                                    <p:tmPct val="10000"/>
                                  </p:iterate>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1+#ppt_w/2"/>
                                          </p:val>
                                        </p:tav>
                                        <p:tav tm="100000">
                                          <p:val>
                                            <p:strVal val="#ppt_x"/>
                                          </p:val>
                                        </p:tav>
                                      </p:tavLst>
                                    </p:anim>
                                    <p:anim calcmode="lin" valueType="num">
                                      <p:cBhvr additive="base">
                                        <p:cTn id="50" dur="500" fill="hold"/>
                                        <p:tgtEl>
                                          <p:spTgt spid="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iterate type="lt">
                                    <p:tmPct val="10000"/>
                                  </p:iterate>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iterate type="lt">
                                    <p:tmPct val="10000"/>
                                  </p:iterate>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iterate type="lt">
                                    <p:tmPct val="10000"/>
                                  </p:iterate>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1+#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3">
            <a:extLst>
              <a:ext uri="{96DAC541-7B7A-43D3-8B79-37D633B846F1}">
                <asvg:svgBlip xmlns:asvg="http://schemas.microsoft.com/office/drawing/2016/SVG/main" r:embed="rId4"/>
              </a:ext>
            </a:extLst>
          </a:blip>
          <a:srcRect t="19307" r="-1" b="24865"/>
          <a:stretch>
            <a:fillRect/>
          </a:stretch>
        </p:blipFill>
        <p:spPr>
          <a:xfrm>
            <a:off x="20" y="10"/>
            <a:ext cx="12191980" cy="6857990"/>
          </a:xfrm>
          <a:prstGeom prst="rect">
            <a:avLst/>
          </a:prstGeom>
        </p:spPr>
      </p:pic>
      <p:sp>
        <p:nvSpPr>
          <p:cNvPr id="5" name="椭圆 4"/>
          <p:cNvSpPr/>
          <p:nvPr/>
        </p:nvSpPr>
        <p:spPr>
          <a:xfrm>
            <a:off x="6604001" y="2376479"/>
            <a:ext cx="6045200" cy="604520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685168" y="1957379"/>
            <a:ext cx="2821683" cy="3323987"/>
          </a:xfrm>
          <a:prstGeom prst="rect">
            <a:avLst/>
          </a:prstGeom>
          <a:noFill/>
        </p:spPr>
        <p:txBody>
          <a:bodyPr wrap="square" rtlCol="0">
            <a:spAutoFit/>
          </a:bodyPr>
          <a:lstStyle/>
          <a:p>
            <a:pPr algn="ctr"/>
            <a:r>
              <a:rPr lang="en-US" altLang="zh-CN" sz="7200" b="1" dirty="0">
                <a:ln>
                  <a:solidFill>
                    <a:srgbClr val="0F863B"/>
                  </a:solidFill>
                </a:ln>
                <a:solidFill>
                  <a:schemeClr val="bg1"/>
                </a:solidFill>
                <a:effectLst>
                  <a:outerShdw blurRad="38100" dist="38100" dir="2700000" algn="tl">
                    <a:srgbClr val="000000">
                      <a:alpha val="43137"/>
                    </a:srgbClr>
                  </a:outerShdw>
                </a:effectLst>
              </a:rPr>
              <a:t>PART</a:t>
            </a:r>
          </a:p>
          <a:p>
            <a:pPr algn="ctr"/>
            <a:r>
              <a:rPr lang="en-US" altLang="zh-CN" sz="13800" b="1" dirty="0">
                <a:ln>
                  <a:solidFill>
                    <a:srgbClr val="0F863B"/>
                  </a:solidFill>
                </a:ln>
                <a:solidFill>
                  <a:schemeClr val="bg1"/>
                </a:solidFill>
                <a:effectLst>
                  <a:outerShdw blurRad="38100" dist="38100" dir="2700000" algn="tl">
                    <a:srgbClr val="000000">
                      <a:alpha val="43137"/>
                    </a:srgbClr>
                  </a:outerShdw>
                </a:effectLst>
              </a:rPr>
              <a:t>04</a:t>
            </a:r>
            <a:endParaRPr lang="zh-CN" altLang="en-US" sz="13800" b="1" dirty="0">
              <a:ln>
                <a:solidFill>
                  <a:srgbClr val="0F863B"/>
                </a:solidFill>
              </a:ln>
              <a:solidFill>
                <a:schemeClr val="bg1"/>
              </a:solidFill>
              <a:effectLst>
                <a:outerShdw blurRad="38100" dist="38100" dir="2700000" algn="tl">
                  <a:srgbClr val="000000">
                    <a:alpha val="43137"/>
                  </a:srgbClr>
                </a:outerShdw>
              </a:effectLst>
            </a:endParaRPr>
          </a:p>
        </p:txBody>
      </p:sp>
      <p:sp>
        <p:nvSpPr>
          <p:cNvPr id="7" name="文本框 6"/>
          <p:cNvSpPr txBox="1"/>
          <p:nvPr/>
        </p:nvSpPr>
        <p:spPr>
          <a:xfrm>
            <a:off x="6757770" y="4461598"/>
            <a:ext cx="5516880" cy="1014730"/>
          </a:xfrm>
          <a:prstGeom prst="rect">
            <a:avLst/>
          </a:prstGeom>
          <a:noFill/>
        </p:spPr>
        <p:txBody>
          <a:bodyPr wrap="none" rtlCol="0">
            <a:spAutoFit/>
          </a:bodyPr>
          <a:lstStyle>
            <a:defPPr>
              <a:defRPr lang="zh-CN"/>
            </a:defPPr>
            <a:lvl1pPr>
              <a:defRPr sz="6000">
                <a:blipFill>
                  <a:blip r:embed="rId5"/>
                  <a:stretch>
                    <a:fillRect/>
                  </a:stretch>
                </a:blipFill>
                <a:latin typeface="方正综艺简体" panose="02010601030101010101" pitchFamily="2" charset="-122"/>
                <a:ea typeface="方正综艺简体" panose="02010601030101010101" pitchFamily="2" charset="-122"/>
              </a:defRPr>
            </a:lvl1pPr>
          </a:lstStyle>
          <a:p>
            <a:r>
              <a:rPr lang="zh-CN" altLang="en-US" dirty="0">
                <a:ln>
                  <a:solidFill>
                    <a:srgbClr val="0F863B"/>
                  </a:solidFill>
                </a:ln>
              </a:rPr>
              <a:t>模型预测与优化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4" name="图片 3"/>
          <p:cNvPicPr/>
          <p:nvPr/>
        </p:nvPicPr>
        <p:blipFill>
          <a:blip r:embed="rId3">
            <a:clrChange>
              <a:clrFrom>
                <a:srgbClr val="FFFFFF">
                  <a:alpha val="100000"/>
                </a:srgbClr>
              </a:clrFrom>
              <a:clrTo>
                <a:srgbClr val="FFFFFF">
                  <a:alpha val="100000"/>
                  <a:alpha val="0"/>
                </a:srgbClr>
              </a:clrTo>
            </a:clrChange>
          </a:blip>
          <a:stretch>
            <a:fillRect/>
          </a:stretch>
        </p:blipFill>
        <p:spPr>
          <a:xfrm>
            <a:off x="700502" y="2374900"/>
            <a:ext cx="5907405" cy="3319780"/>
          </a:xfrm>
          <a:prstGeom prst="rect">
            <a:avLst/>
          </a:prstGeom>
        </p:spPr>
      </p:pic>
      <p:sp>
        <p:nvSpPr>
          <p:cNvPr id="2" name="文本框 1"/>
          <p:cNvSpPr txBox="1"/>
          <p:nvPr/>
        </p:nvSpPr>
        <p:spPr>
          <a:xfrm>
            <a:off x="6977575" y="2982057"/>
            <a:ext cx="4107766" cy="1705403"/>
          </a:xfrm>
          <a:prstGeom prst="rect">
            <a:avLst/>
          </a:prstGeom>
          <a:noFill/>
        </p:spPr>
        <p:txBody>
          <a:bodyPr wrap="square" rtlCol="0" anchor="t">
            <a:spAutoFit/>
          </a:bodyPr>
          <a:lstStyle/>
          <a:p>
            <a:pPr fontAlgn="auto">
              <a:lnSpc>
                <a:spcPct val="150000"/>
              </a:lnSpc>
            </a:pPr>
            <a:r>
              <a:rPr lang="en-US" altLang="zh-CN" kern="100" dirty="0">
                <a:latin typeface="等线" panose="02010600030101010101" charset="-122"/>
                <a:ea typeface="宋体" panose="02010600030101010101" pitchFamily="2" charset="-122"/>
                <a:cs typeface="Times New Roman" panose="02020603050405020304" pitchFamily="18" charset="0"/>
                <a:sym typeface="+mn-ea"/>
              </a:rPr>
              <a:t>       </a:t>
            </a:r>
            <a:r>
              <a:rPr lang="zh-CN" altLang="en-US" dirty="0">
                <a:solidFill>
                  <a:srgbClr val="595959"/>
                </a:solidFill>
                <a:latin typeface="方正静蕾简体"/>
                <a:ea typeface="方正静蕾简体"/>
                <a:cs typeface="+mn-ea"/>
                <a:sym typeface="+mn-ea"/>
              </a:rPr>
              <a:t>通过时序图可以看出二氧化硫日数据序列围绕着20附近在上下有界波动，可以初步判断为平稳序列，为判断是否为平稳序列，我们做以下单位根检验。</a:t>
            </a:r>
            <a:endParaRPr lang="zh-CN" altLang="en-US" dirty="0">
              <a:solidFill>
                <a:srgbClr val="595959"/>
              </a:solidFill>
              <a:latin typeface="方正静蕾简体"/>
              <a:ea typeface="方正静蕾简体"/>
              <a:cs typeface="+mn-ea"/>
            </a:endParaRPr>
          </a:p>
        </p:txBody>
      </p:sp>
      <p:sp>
        <p:nvSpPr>
          <p:cNvPr id="5" name="文本框 4"/>
          <p:cNvSpPr txBox="1"/>
          <p:nvPr/>
        </p:nvSpPr>
        <p:spPr>
          <a:xfrm>
            <a:off x="930275" y="139319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二氧化硫日数据时序图</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sp>
        <p:nvSpPr>
          <p:cNvPr id="2" name="矩形 1"/>
          <p:cNvSpPr/>
          <p:nvPr/>
        </p:nvSpPr>
        <p:spPr>
          <a:xfrm>
            <a:off x="1693098" y="1984294"/>
            <a:ext cx="8106033" cy="1753235"/>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单位根检验是构造统计量进行序列平稳性检验的最常用方法。它的理论基础是：如果序列是平稳的，那么该序列的所有特征根都应该在单位圆外。基于这个性质构造的序列平稳性检验方法叫作单位根检验。</a:t>
            </a:r>
            <a:endParaRPr lang="zh-CN" altLang="en-US" sz="1800" dirty="0">
              <a:solidFill>
                <a:srgbClr val="595959"/>
              </a:solidFill>
              <a:latin typeface="方正静蕾简体"/>
              <a:ea typeface="方正静蕾简体"/>
              <a:cs typeface="+mn-ea"/>
            </a:endParaRPr>
          </a:p>
          <a:p>
            <a:pPr marL="266700" indent="266700" algn="just">
              <a:lnSpc>
                <a:spcPct val="150000"/>
              </a:lnSpc>
            </a:pPr>
            <a:r>
              <a:rPr lang="zh-CN" altLang="en-US" dirty="0">
                <a:solidFill>
                  <a:srgbClr val="595959"/>
                </a:solidFill>
                <a:latin typeface="方正静蕾简体"/>
                <a:ea typeface="方正静蕾简体"/>
                <a:cs typeface="+mn-ea"/>
              </a:rPr>
              <a:t>ADF检验</a:t>
            </a:r>
            <a:endParaRPr lang="zh-CN" altLang="en-US" sz="1800" dirty="0">
              <a:solidFill>
                <a:srgbClr val="595959"/>
              </a:solidFill>
              <a:latin typeface="方正静蕾简体"/>
              <a:ea typeface="方正静蕾简体"/>
              <a:cs typeface="+mn-ea"/>
            </a:endParaRPr>
          </a:p>
        </p:txBody>
      </p:sp>
      <p:pic>
        <p:nvPicPr>
          <p:cNvPr id="3" name="图片 2"/>
          <p:cNvPicPr/>
          <p:nvPr/>
        </p:nvPicPr>
        <p:blipFill>
          <a:blip r:embed="rId3">
            <a:clrChange>
              <a:clrFrom>
                <a:srgbClr val="FFFFFF">
                  <a:alpha val="100000"/>
                </a:srgbClr>
              </a:clrFrom>
              <a:clrTo>
                <a:srgbClr val="FFFFFF">
                  <a:alpha val="100000"/>
                  <a:alpha val="0"/>
                </a:srgbClr>
              </a:clrTo>
            </a:clrChange>
          </a:blip>
          <a:stretch>
            <a:fillRect/>
          </a:stretch>
        </p:blipFill>
        <p:spPr>
          <a:xfrm>
            <a:off x="3085465" y="3584575"/>
            <a:ext cx="5739765" cy="1535430"/>
          </a:xfrm>
          <a:prstGeom prst="rect">
            <a:avLst/>
          </a:prstGeom>
        </p:spPr>
      </p:pic>
      <p:sp>
        <p:nvSpPr>
          <p:cNvPr id="5" name="矩形 4"/>
          <p:cNvSpPr/>
          <p:nvPr/>
        </p:nvSpPr>
        <p:spPr>
          <a:xfrm>
            <a:off x="1631916" y="5120176"/>
            <a:ext cx="9662984" cy="874407"/>
          </a:xfrm>
          <a:prstGeom prst="rect">
            <a:avLst/>
          </a:prstGeom>
        </p:spPr>
        <p:txBody>
          <a:bodyPr wrap="square">
            <a:spAutoFit/>
          </a:bodyPr>
          <a:lstStyle/>
          <a:p>
            <a:pPr indent="304800" algn="just" fontAlgn="auto">
              <a:lnSpc>
                <a:spcPct val="150000"/>
              </a:lnSpc>
            </a:pPr>
            <a:r>
              <a:rPr lang="en-US" altLang="zh-CN" dirty="0">
                <a:solidFill>
                  <a:srgbClr val="595959"/>
                </a:solidFill>
                <a:latin typeface="方正静蕾简体"/>
                <a:ea typeface="方正静蕾简体"/>
                <a:cs typeface="+mn-ea"/>
              </a:rPr>
              <a:t>    </a:t>
            </a:r>
            <a:r>
              <a:rPr lang="zh-CN" altLang="en-US" dirty="0">
                <a:solidFill>
                  <a:srgbClr val="595959"/>
                </a:solidFill>
                <a:latin typeface="方正静蕾简体"/>
                <a:ea typeface="方正静蕾简体"/>
                <a:cs typeface="+mn-ea"/>
              </a:rPr>
              <a:t>因为检验得P值为0.1406，大于显著性水平0.05。所以可以认为该序列非平稳。</a:t>
            </a:r>
            <a:endParaRPr lang="zh-CN" altLang="en-US" sz="1800" dirty="0">
              <a:solidFill>
                <a:srgbClr val="595959"/>
              </a:solidFill>
              <a:latin typeface="方正静蕾简体"/>
              <a:ea typeface="方正静蕾简体"/>
              <a:cs typeface="+mn-ea"/>
            </a:endParaRPr>
          </a:p>
          <a:p>
            <a:pPr indent="304800" algn="just" fontAlgn="auto">
              <a:lnSpc>
                <a:spcPct val="150000"/>
              </a:lnSpc>
            </a:pPr>
            <a:r>
              <a:rPr lang="zh-CN" altLang="en-US" dirty="0">
                <a:solidFill>
                  <a:srgbClr val="595959"/>
                </a:solidFill>
                <a:latin typeface="方正静蕾简体"/>
                <a:ea typeface="方正静蕾简体"/>
                <a:cs typeface="+mn-ea"/>
              </a:rPr>
              <a:t>由上检验可知，该二氧化硫日数据序列为非平稳序列，这里我们需要做一阶差分。</a:t>
            </a:r>
            <a:endParaRPr lang="zh-CN" altLang="en-US" sz="1800" dirty="0">
              <a:solidFill>
                <a:srgbClr val="595959"/>
              </a:solidFill>
              <a:latin typeface="方正静蕾简体"/>
              <a:ea typeface="方正静蕾简体"/>
              <a:cs typeface="+mn-ea"/>
            </a:endParaRPr>
          </a:p>
        </p:txBody>
      </p:sp>
      <p:sp>
        <p:nvSpPr>
          <p:cNvPr id="6" name="文本框 5"/>
          <p:cNvSpPr txBox="1"/>
          <p:nvPr/>
        </p:nvSpPr>
        <p:spPr>
          <a:xfrm>
            <a:off x="930275" y="139319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单位根检验</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2" name="图片 1"/>
          <p:cNvPicPr/>
          <p:nvPr/>
        </p:nvPicPr>
        <p:blipFill>
          <a:blip r:embed="rId3">
            <a:clrChange>
              <a:clrFrom>
                <a:srgbClr val="FFFFFF">
                  <a:alpha val="100000"/>
                </a:srgbClr>
              </a:clrFrom>
              <a:clrTo>
                <a:srgbClr val="FFFFFF">
                  <a:alpha val="100000"/>
                  <a:alpha val="0"/>
                </a:srgbClr>
              </a:clrTo>
            </a:clrChange>
          </a:blip>
          <a:stretch>
            <a:fillRect/>
          </a:stretch>
        </p:blipFill>
        <p:spPr>
          <a:xfrm>
            <a:off x="154305" y="2109470"/>
            <a:ext cx="5313680" cy="3491230"/>
          </a:xfrm>
          <a:prstGeom prst="rect">
            <a:avLst/>
          </a:prstGeom>
        </p:spPr>
      </p:pic>
      <p:pic>
        <p:nvPicPr>
          <p:cNvPr id="3" name="图片 2"/>
          <p:cNvPicPr/>
          <p:nvPr/>
        </p:nvPicPr>
        <p:blipFill rotWithShape="1">
          <a:blip r:embed="rId4">
            <a:clrChange>
              <a:clrFrom>
                <a:srgbClr val="FFFFFF">
                  <a:alpha val="100000"/>
                </a:srgbClr>
              </a:clrFrom>
              <a:clrTo>
                <a:srgbClr val="FFFFFF">
                  <a:alpha val="100000"/>
                  <a:alpha val="0"/>
                </a:srgbClr>
              </a:clrTo>
            </a:clrChange>
          </a:blip>
          <a:srcRect l="542" r="5385"/>
          <a:stretch>
            <a:fillRect/>
          </a:stretch>
        </p:blipFill>
        <p:spPr bwMode="auto">
          <a:xfrm>
            <a:off x="5875020" y="2510790"/>
            <a:ext cx="5900420" cy="2078990"/>
          </a:xfrm>
          <a:prstGeom prst="rect">
            <a:avLst/>
          </a:prstGeom>
          <a:ln>
            <a:noFill/>
          </a:ln>
        </p:spPr>
      </p:pic>
      <p:sp>
        <p:nvSpPr>
          <p:cNvPr id="4" name="矩形 3"/>
          <p:cNvSpPr/>
          <p:nvPr/>
        </p:nvSpPr>
        <p:spPr>
          <a:xfrm>
            <a:off x="3001652" y="5857641"/>
            <a:ext cx="6188075" cy="506730"/>
          </a:xfrm>
          <a:prstGeom prst="rect">
            <a:avLst/>
          </a:prstGeom>
        </p:spPr>
        <p:txBody>
          <a:bodyPr wrap="none">
            <a:spAutoFit/>
          </a:bodyPr>
          <a:lstStyle/>
          <a:p>
            <a:pPr indent="304800" algn="just">
              <a:lnSpc>
                <a:spcPct val="150000"/>
              </a:lnSpc>
            </a:pPr>
            <a:r>
              <a:rPr lang="zh-CN" altLang="en-US" dirty="0">
                <a:solidFill>
                  <a:srgbClr val="595959"/>
                </a:solidFill>
                <a:latin typeface="方正静蕾简体"/>
                <a:ea typeface="方正静蕾简体"/>
                <a:cs typeface="+mn-ea"/>
              </a:rPr>
              <a:t>由ADF检验和KPSS检验均得出差分后的序列为平稳序列。</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
        <p:nvSpPr>
          <p:cNvPr id="6" name="文本框 5"/>
          <p:cNvSpPr txBox="1"/>
          <p:nvPr/>
        </p:nvSpPr>
        <p:spPr>
          <a:xfrm>
            <a:off x="930275" y="139319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一阶差分</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3" name="图片 2"/>
          <p:cNvPicPr/>
          <p:nvPr/>
        </p:nvPicPr>
        <p:blipFill rotWithShape="1">
          <a:blip r:embed="rId3">
            <a:clrChange>
              <a:clrFrom>
                <a:srgbClr val="FFFFFF">
                  <a:alpha val="100000"/>
                </a:srgbClr>
              </a:clrFrom>
              <a:clrTo>
                <a:srgbClr val="FFFFFF">
                  <a:alpha val="100000"/>
                  <a:alpha val="0"/>
                </a:srgbClr>
              </a:clrTo>
            </a:clrChange>
          </a:blip>
          <a:srcRect t="2470" b="3112"/>
          <a:stretch>
            <a:fillRect/>
          </a:stretch>
        </p:blipFill>
        <p:spPr bwMode="auto">
          <a:xfrm>
            <a:off x="159385" y="2168525"/>
            <a:ext cx="6830060" cy="3844925"/>
          </a:xfrm>
          <a:prstGeom prst="rect">
            <a:avLst/>
          </a:prstGeom>
          <a:ln>
            <a:noFill/>
          </a:ln>
        </p:spPr>
      </p:pic>
      <p:sp>
        <p:nvSpPr>
          <p:cNvPr id="4" name="矩形 3"/>
          <p:cNvSpPr/>
          <p:nvPr/>
        </p:nvSpPr>
        <p:spPr>
          <a:xfrm>
            <a:off x="7456805" y="2230755"/>
            <a:ext cx="4078703" cy="3367397"/>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观察 ACF 图,延迟一阶之后所有自相关系数迅速落入两倍标准差范围内小幅波动，表现为</a:t>
            </a:r>
            <a:r>
              <a:rPr lang="en-US" altLang="zh-CN" dirty="0">
                <a:solidFill>
                  <a:srgbClr val="595959"/>
                </a:solidFill>
                <a:latin typeface="方正静蕾简体"/>
                <a:ea typeface="方正静蕾简体"/>
                <a:cs typeface="+mn-ea"/>
              </a:rPr>
              <a:t>3</a:t>
            </a:r>
            <a:r>
              <a:rPr lang="zh-CN" altLang="en-US" dirty="0">
                <a:solidFill>
                  <a:srgbClr val="595959"/>
                </a:solidFill>
                <a:latin typeface="方正静蕾简体"/>
                <a:ea typeface="方正静蕾简体"/>
                <a:cs typeface="+mn-ea"/>
              </a:rPr>
              <a:t>阶截尾性质；观察 PACF 图可以看出延迟阶数上的偏自相关系数缓慢衰减到零附近，表现出拖尾的性质。故可建立 MA模型。该模型自回归阶数为3，差分阶数为1，移动平均阶数为0。</a:t>
            </a:r>
            <a:endParaRPr lang="zh-CN" altLang="en-US" sz="1800" dirty="0">
              <a:solidFill>
                <a:srgbClr val="595959"/>
              </a:solidFill>
              <a:latin typeface="方正静蕾简体"/>
              <a:ea typeface="方正静蕾简体"/>
              <a:cs typeface="+mn-ea"/>
            </a:endParaRPr>
          </a:p>
        </p:txBody>
      </p:sp>
      <p:sp>
        <p:nvSpPr>
          <p:cNvPr id="6" name="文本框 5"/>
          <p:cNvSpPr txBox="1"/>
          <p:nvPr/>
        </p:nvSpPr>
        <p:spPr>
          <a:xfrm>
            <a:off x="930275" y="1393190"/>
            <a:ext cx="9319895" cy="953135"/>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根据判断模型定阶</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a:buClrTx/>
              <a:buSzTx/>
              <a:buFontTx/>
            </a:pPr>
            <a:endParaRPr lang="zh-CN" altLang="en-US" sz="2800" b="1" dirty="0">
              <a:solidFill>
                <a:srgbClr val="595959"/>
              </a:solidFill>
              <a:latin typeface="方正静蕾简体"/>
              <a:ea typeface="方正静蕾简体"/>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3" name="图片 2"/>
          <p:cNvPicPr/>
          <p:nvPr/>
        </p:nvPicPr>
        <p:blipFill>
          <a:blip r:embed="rId4">
            <a:clrChange>
              <a:clrFrom>
                <a:srgbClr val="FFFFFF">
                  <a:alpha val="100000"/>
                </a:srgbClr>
              </a:clrFrom>
              <a:clrTo>
                <a:srgbClr val="FFFFFF">
                  <a:alpha val="100000"/>
                  <a:alpha val="0"/>
                </a:srgbClr>
              </a:clrTo>
            </a:clrChange>
          </a:blip>
          <a:stretch>
            <a:fillRect/>
          </a:stretch>
        </p:blipFill>
        <p:spPr>
          <a:xfrm>
            <a:off x="489000" y="1951334"/>
            <a:ext cx="4448175" cy="1679575"/>
          </a:xfrm>
          <a:prstGeom prst="rect">
            <a:avLst/>
          </a:prstGeom>
        </p:spPr>
      </p:pic>
      <p:pic>
        <p:nvPicPr>
          <p:cNvPr id="7" name="图片 6"/>
          <p:cNvPicPr/>
          <p:nvPr/>
        </p:nvPicPr>
        <p:blipFill>
          <a:blip r:embed="rId5">
            <a:clrChange>
              <a:clrFrom>
                <a:srgbClr val="FFFFFF">
                  <a:alpha val="100000"/>
                </a:srgbClr>
              </a:clrFrom>
              <a:clrTo>
                <a:srgbClr val="FFFFFF">
                  <a:alpha val="100000"/>
                  <a:alpha val="0"/>
                </a:srgbClr>
              </a:clrTo>
            </a:clrChange>
          </a:blip>
          <a:stretch>
            <a:fillRect/>
          </a:stretch>
        </p:blipFill>
        <p:spPr>
          <a:xfrm>
            <a:off x="6615430" y="1745615"/>
            <a:ext cx="4448175" cy="1885315"/>
          </a:xfrm>
          <a:prstGeom prst="rect">
            <a:avLst/>
          </a:prstGeom>
        </p:spPr>
      </p:pic>
      <p:sp>
        <p:nvSpPr>
          <p:cNvPr id="6" name="文本框 5"/>
          <p:cNvSpPr txBox="1"/>
          <p:nvPr/>
        </p:nvSpPr>
        <p:spPr>
          <a:xfrm>
            <a:off x="488950" y="134239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手动建模</a:t>
            </a:r>
          </a:p>
        </p:txBody>
      </p:sp>
      <p:sp>
        <p:nvSpPr>
          <p:cNvPr id="5" name="文本框 4"/>
          <p:cNvSpPr txBox="1"/>
          <p:nvPr/>
        </p:nvSpPr>
        <p:spPr>
          <a:xfrm>
            <a:off x="6544310" y="1223645"/>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自动建模</a:t>
            </a:r>
          </a:p>
        </p:txBody>
      </p:sp>
      <p:graphicFrame>
        <p:nvGraphicFramePr>
          <p:cNvPr id="8" name="表格 7"/>
          <p:cNvGraphicFramePr>
            <a:graphicFrameLocks noGrp="1"/>
          </p:cNvGraphicFramePr>
          <p:nvPr>
            <p:custDataLst>
              <p:tags r:id="rId1"/>
            </p:custDataLst>
          </p:nvPr>
        </p:nvGraphicFramePr>
        <p:xfrm>
          <a:off x="622690" y="4719186"/>
          <a:ext cx="4179570" cy="1331595"/>
        </p:xfrm>
        <a:graphic>
          <a:graphicData uri="http://schemas.openxmlformats.org/drawingml/2006/table">
            <a:tbl>
              <a:tblPr firstRow="1" firstCol="1" bandRow="1">
                <a:tableStyleId>{93296810-A885-4BE3-A3E7-6D5BEEA58F35}</a:tableStyleId>
              </a:tblPr>
              <a:tblGrid>
                <a:gridCol w="1127125">
                  <a:extLst>
                    <a:ext uri="{9D8B030D-6E8A-4147-A177-3AD203B41FA5}">
                      <a16:colId xmlns:a16="http://schemas.microsoft.com/office/drawing/2014/main" val="20000"/>
                    </a:ext>
                  </a:extLst>
                </a:gridCol>
                <a:gridCol w="1582420">
                  <a:extLst>
                    <a:ext uri="{9D8B030D-6E8A-4147-A177-3AD203B41FA5}">
                      <a16:colId xmlns:a16="http://schemas.microsoft.com/office/drawing/2014/main" val="20001"/>
                    </a:ext>
                  </a:extLst>
                </a:gridCol>
                <a:gridCol w="1470025">
                  <a:extLst>
                    <a:ext uri="{9D8B030D-6E8A-4147-A177-3AD203B41FA5}">
                      <a16:colId xmlns:a16="http://schemas.microsoft.com/office/drawing/2014/main" val="20002"/>
                    </a:ext>
                  </a:extLst>
                </a:gridCol>
              </a:tblGrid>
              <a:tr h="443865">
                <a:tc>
                  <a:txBody>
                    <a:bodyPr/>
                    <a:lstStyle/>
                    <a:p>
                      <a:pPr algn="ctr">
                        <a:lnSpc>
                          <a:spcPct val="150000"/>
                        </a:lnSpc>
                      </a:pPr>
                      <a:r>
                        <a:rPr lang="en-US" sz="1200" kern="100" dirty="0">
                          <a:effectLst/>
                        </a:rPr>
                        <a:t> </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0F863B"/>
                    </a:solidFill>
                  </a:tcPr>
                </a:tc>
                <a:tc>
                  <a:txBody>
                    <a:bodyPr/>
                    <a:lstStyle/>
                    <a:p>
                      <a:pPr algn="ctr">
                        <a:lnSpc>
                          <a:spcPct val="150000"/>
                        </a:lnSpc>
                      </a:pPr>
                      <a:r>
                        <a:rPr lang="en-US" sz="1200" kern="100">
                          <a:effectLst/>
                        </a:rPr>
                        <a:t>Fit1</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0F863B"/>
                    </a:solidFill>
                  </a:tcPr>
                </a:tc>
                <a:tc>
                  <a:txBody>
                    <a:bodyPr/>
                    <a:lstStyle/>
                    <a:p>
                      <a:pPr algn="ctr">
                        <a:lnSpc>
                          <a:spcPct val="150000"/>
                        </a:lnSpc>
                      </a:pPr>
                      <a:r>
                        <a:rPr lang="en-US" sz="1200" kern="100">
                          <a:effectLst/>
                        </a:rPr>
                        <a:t>Fit2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0F863B"/>
                    </a:solidFill>
                  </a:tcPr>
                </a:tc>
                <a:extLst>
                  <a:ext uri="{0D108BD9-81ED-4DB2-BD59-A6C34878D82A}">
                    <a16:rowId xmlns:a16="http://schemas.microsoft.com/office/drawing/2014/main" val="10000"/>
                  </a:ext>
                </a:extLst>
              </a:tr>
              <a:tr h="443865">
                <a:tc>
                  <a:txBody>
                    <a:bodyPr/>
                    <a:lstStyle/>
                    <a:p>
                      <a:pPr algn="ctr">
                        <a:lnSpc>
                          <a:spcPct val="150000"/>
                        </a:lnSpc>
                      </a:pPr>
                      <a:r>
                        <a:rPr lang="en-US" sz="1200" kern="100">
                          <a:effectLst/>
                        </a:rPr>
                        <a:t>AIC</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0F863B"/>
                    </a:solidFill>
                  </a:tcPr>
                </a:tc>
                <a:tc>
                  <a:txBody>
                    <a:bodyPr/>
                    <a:lstStyle/>
                    <a:p>
                      <a:pPr algn="ctr">
                        <a:lnSpc>
                          <a:spcPct val="150000"/>
                        </a:lnSpc>
                      </a:pPr>
                      <a:r>
                        <a:rPr lang="en-US" sz="1200" kern="100">
                          <a:effectLst/>
                        </a:rPr>
                        <a:t>10</a:t>
                      </a:r>
                      <a:r>
                        <a:rPr lang="en-US" sz="1050" kern="100">
                          <a:effectLst/>
                        </a:rPr>
                        <a:t>71.922</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algn="ctr">
                        <a:lnSpc>
                          <a:spcPct val="150000"/>
                        </a:lnSpc>
                      </a:pPr>
                      <a:r>
                        <a:rPr lang="en-US" sz="1200" kern="100">
                          <a:effectLst/>
                        </a:rPr>
                        <a:t>1036.746</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43865">
                <a:tc>
                  <a:txBody>
                    <a:bodyPr/>
                    <a:lstStyle/>
                    <a:p>
                      <a:pPr algn="ctr">
                        <a:lnSpc>
                          <a:spcPct val="150000"/>
                        </a:lnSpc>
                      </a:pPr>
                      <a:r>
                        <a:rPr lang="en-US" sz="1200" kern="100">
                          <a:effectLst/>
                        </a:rPr>
                        <a:t>BIC</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0F863B"/>
                    </a:solidFill>
                  </a:tcPr>
                </a:tc>
                <a:tc>
                  <a:txBody>
                    <a:bodyPr/>
                    <a:lstStyle/>
                    <a:p>
                      <a:pPr algn="ctr">
                        <a:lnSpc>
                          <a:spcPct val="150000"/>
                        </a:lnSpc>
                      </a:pPr>
                      <a:r>
                        <a:rPr lang="en-US" sz="1200" kern="100">
                          <a:effectLst/>
                        </a:rPr>
                        <a:t>10</a:t>
                      </a:r>
                      <a:r>
                        <a:rPr lang="en-US" sz="1050" kern="100">
                          <a:effectLst/>
                        </a:rPr>
                        <a:t>84.07</a:t>
                      </a:r>
                      <a:endParaRPr lang="zh-CN" sz="105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algn="ctr">
                        <a:lnSpc>
                          <a:spcPct val="150000"/>
                        </a:lnSpc>
                      </a:pPr>
                      <a:r>
                        <a:rPr lang="en-US" sz="1200" kern="100" dirty="0">
                          <a:effectLst/>
                        </a:rPr>
                        <a:t>1048.92</a:t>
                      </a:r>
                      <a:endParaRPr lang="zh-CN" sz="105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9" name="文本框 8"/>
          <p:cNvSpPr txBox="1"/>
          <p:nvPr/>
        </p:nvSpPr>
        <p:spPr>
          <a:xfrm>
            <a:off x="622935" y="4069080"/>
            <a:ext cx="9319895" cy="521970"/>
          </a:xfrm>
          <a:prstGeom prst="rect">
            <a:avLst/>
          </a:prstGeom>
          <a:noFill/>
          <a:ln w="9525">
            <a:noFill/>
          </a:ln>
        </p:spPr>
        <p:txBody>
          <a:bodyPr wrap="square">
            <a:spAutoFit/>
          </a:bodyPr>
          <a:lstStyle/>
          <a:p>
            <a:pPr>
              <a:buClrTx/>
              <a:buSzTx/>
              <a:buFontTx/>
            </a:pPr>
            <a:r>
              <a:rPr lang="zh-CN" altLang="en-US" sz="2800" b="1" dirty="0">
                <a:solidFill>
                  <a:srgbClr val="595959"/>
                </a:solidFill>
                <a:latin typeface="方正静蕾简体"/>
                <a:ea typeface="方正静蕾简体"/>
                <a:cs typeface="+mn-ea"/>
                <a:sym typeface="+mn-ea"/>
              </a:rPr>
              <a:t>模型效果对比</a:t>
            </a:r>
          </a:p>
        </p:txBody>
      </p:sp>
      <p:sp>
        <p:nvSpPr>
          <p:cNvPr id="10" name="矩形 9"/>
          <p:cNvSpPr/>
          <p:nvPr/>
        </p:nvSpPr>
        <p:spPr>
          <a:xfrm>
            <a:off x="6717746" y="4591034"/>
            <a:ext cx="3792837" cy="1337945"/>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根据上表aic和bic值手动建模的模型效果比自动建模的模型效果，我们选取arima(3,1,0)做预测。</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3" name="图片 2"/>
          <p:cNvPicPr/>
          <p:nvPr/>
        </p:nvPicPr>
        <p:blipFill>
          <a:blip r:embed="rId3">
            <a:clrChange>
              <a:clrFrom>
                <a:srgbClr val="FFFFFF">
                  <a:alpha val="100000"/>
                </a:srgbClr>
              </a:clrFrom>
              <a:clrTo>
                <a:srgbClr val="FFFFFF">
                  <a:alpha val="100000"/>
                  <a:alpha val="0"/>
                </a:srgbClr>
              </a:clrTo>
            </a:clrChange>
          </a:blip>
          <a:stretch>
            <a:fillRect/>
          </a:stretch>
        </p:blipFill>
        <p:spPr>
          <a:xfrm>
            <a:off x="566737" y="2524174"/>
            <a:ext cx="5598795" cy="3434715"/>
          </a:xfrm>
          <a:prstGeom prst="rect">
            <a:avLst/>
          </a:prstGeom>
        </p:spPr>
      </p:pic>
      <p:sp>
        <p:nvSpPr>
          <p:cNvPr id="6" name="文本框 5"/>
          <p:cNvSpPr txBox="1"/>
          <p:nvPr/>
        </p:nvSpPr>
        <p:spPr>
          <a:xfrm>
            <a:off x="930275" y="1393190"/>
            <a:ext cx="9319895" cy="953135"/>
          </a:xfrm>
          <a:prstGeom prst="rect">
            <a:avLst/>
          </a:prstGeom>
          <a:noFill/>
          <a:ln w="9525">
            <a:noFill/>
          </a:ln>
        </p:spPr>
        <p:txBody>
          <a:bodyPr wrap="square">
            <a:spAutoFit/>
          </a:bodyPr>
          <a:lstStyle/>
          <a:p>
            <a:pPr algn="l">
              <a:buClrTx/>
              <a:buSzTx/>
              <a:buFontTx/>
            </a:pPr>
            <a:r>
              <a:rPr lang="zh-CN" altLang="en-US" sz="2800" b="1" dirty="0">
                <a:solidFill>
                  <a:srgbClr val="595959"/>
                </a:solidFill>
                <a:latin typeface="方正静蕾简体"/>
                <a:ea typeface="方正静蕾简体"/>
                <a:cs typeface="+mn-ea"/>
              </a:rPr>
              <a:t>预测10期效果展示</a:t>
            </a:r>
          </a:p>
          <a:p>
            <a:pPr>
              <a:buClrTx/>
              <a:buSzTx/>
              <a:buFontTx/>
            </a:pPr>
            <a:endParaRPr lang="zh-CN" altLang="en-US" sz="2800" b="1" dirty="0">
              <a:solidFill>
                <a:srgbClr val="595959"/>
              </a:solidFill>
              <a:latin typeface="方正静蕾简体"/>
              <a:ea typeface="方正静蕾简体"/>
              <a:cs typeface="+mn-ea"/>
              <a:sym typeface="+mn-ea"/>
            </a:endParaRPr>
          </a:p>
        </p:txBody>
      </p:sp>
      <p:sp>
        <p:nvSpPr>
          <p:cNvPr id="5" name="矩形 4"/>
          <p:cNvSpPr/>
          <p:nvPr/>
        </p:nvSpPr>
        <p:spPr>
          <a:xfrm>
            <a:off x="6545580" y="2711450"/>
            <a:ext cx="4947725" cy="2168525"/>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由上图10期的预测值和真实值对比可得，我们的模型效果并不理想，误差也比较大，可能是训练数据量较小，模型还不完善。如果后续有大规模预测需求，需要进一步探索，调整模型以达到小误差模式。</a:t>
            </a:r>
            <a:endParaRPr lang="zh-CN" altLang="en-US" sz="1800" dirty="0">
              <a:solidFill>
                <a:srgbClr val="595959"/>
              </a:solidFill>
              <a:latin typeface="方正静蕾简体"/>
              <a:ea typeface="方正静蕾简体"/>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2" name="图片 1"/>
          <p:cNvPicPr/>
          <p:nvPr/>
        </p:nvPicPr>
        <p:blipFill>
          <a:blip r:embed="rId3">
            <a:clrChange>
              <a:clrFrom>
                <a:srgbClr val="FFFFFF">
                  <a:alpha val="100000"/>
                </a:srgbClr>
              </a:clrFrom>
              <a:clrTo>
                <a:srgbClr val="FFFFFF">
                  <a:alpha val="100000"/>
                  <a:alpha val="0"/>
                </a:srgbClr>
              </a:clrTo>
            </a:clrChange>
          </a:blip>
          <a:stretch>
            <a:fillRect/>
          </a:stretch>
        </p:blipFill>
        <p:spPr>
          <a:xfrm>
            <a:off x="1566853" y="2043800"/>
            <a:ext cx="4057650" cy="1590675"/>
          </a:xfrm>
          <a:prstGeom prst="rect">
            <a:avLst/>
          </a:prstGeom>
        </p:spPr>
      </p:pic>
      <p:pic>
        <p:nvPicPr>
          <p:cNvPr id="3" name="图片 2"/>
          <p:cNvPicPr/>
          <p:nvPr/>
        </p:nvPicPr>
        <p:blipFill>
          <a:blip r:embed="rId4">
            <a:clrChange>
              <a:clrFrom>
                <a:srgbClr val="FFFFFF">
                  <a:alpha val="100000"/>
                </a:srgbClr>
              </a:clrFrom>
              <a:clrTo>
                <a:srgbClr val="FFFFFF">
                  <a:alpha val="100000"/>
                  <a:alpha val="0"/>
                </a:srgbClr>
              </a:clrTo>
            </a:clrChange>
          </a:blip>
          <a:stretch>
            <a:fillRect/>
          </a:stretch>
        </p:blipFill>
        <p:spPr>
          <a:xfrm>
            <a:off x="6437630" y="1316398"/>
            <a:ext cx="4377055" cy="2724150"/>
          </a:xfrm>
          <a:prstGeom prst="rect">
            <a:avLst/>
          </a:prstGeom>
        </p:spPr>
      </p:pic>
      <p:pic>
        <p:nvPicPr>
          <p:cNvPr id="4" name="图片 3"/>
          <p:cNvPicPr/>
          <p:nvPr/>
        </p:nvPicPr>
        <p:blipFill>
          <a:blip r:embed="rId5">
            <a:clrChange>
              <a:clrFrom>
                <a:srgbClr val="FFFFFF">
                  <a:alpha val="100000"/>
                </a:srgbClr>
              </a:clrFrom>
              <a:clrTo>
                <a:srgbClr val="FFFFFF">
                  <a:alpha val="100000"/>
                  <a:alpha val="0"/>
                </a:srgbClr>
              </a:clrTo>
            </a:clrChange>
          </a:blip>
          <a:stretch>
            <a:fillRect/>
          </a:stretch>
        </p:blipFill>
        <p:spPr>
          <a:xfrm>
            <a:off x="1077903" y="3855763"/>
            <a:ext cx="4304030" cy="2676525"/>
          </a:xfrm>
          <a:prstGeom prst="rect">
            <a:avLst/>
          </a:prstGeom>
        </p:spPr>
      </p:pic>
      <p:pic>
        <p:nvPicPr>
          <p:cNvPr id="5" name="图片 4"/>
          <p:cNvPicPr/>
          <p:nvPr/>
        </p:nvPicPr>
        <p:blipFill>
          <a:blip r:embed="rId6">
            <a:clrChange>
              <a:clrFrom>
                <a:srgbClr val="FFFFFF">
                  <a:alpha val="100000"/>
                </a:srgbClr>
              </a:clrFrom>
              <a:clrTo>
                <a:srgbClr val="FFFFFF">
                  <a:alpha val="100000"/>
                  <a:alpha val="0"/>
                </a:srgbClr>
              </a:clrTo>
            </a:clrChange>
          </a:blip>
          <a:stretch>
            <a:fillRect/>
          </a:stretch>
        </p:blipFill>
        <p:spPr>
          <a:xfrm>
            <a:off x="6521587" y="4040433"/>
            <a:ext cx="4210050" cy="2534400"/>
          </a:xfrm>
          <a:prstGeom prst="rect">
            <a:avLst/>
          </a:prstGeom>
        </p:spPr>
      </p:pic>
      <p:sp>
        <p:nvSpPr>
          <p:cNvPr id="6" name="文本框 5"/>
          <p:cNvSpPr txBox="1"/>
          <p:nvPr/>
        </p:nvSpPr>
        <p:spPr>
          <a:xfrm>
            <a:off x="594995" y="1221105"/>
            <a:ext cx="9319895" cy="953135"/>
          </a:xfrm>
          <a:prstGeom prst="rect">
            <a:avLst/>
          </a:prstGeom>
          <a:noFill/>
          <a:ln w="9525">
            <a:noFill/>
          </a:ln>
        </p:spPr>
        <p:txBody>
          <a:bodyPr wrap="square">
            <a:spAutoFit/>
          </a:bodyPr>
          <a:lstStyle/>
          <a:p>
            <a:pPr algn="l">
              <a:buClrTx/>
              <a:buSzTx/>
              <a:buFontTx/>
            </a:pPr>
            <a:r>
              <a:rPr lang="zh-CN" altLang="en-US" sz="2800" b="1" dirty="0">
                <a:solidFill>
                  <a:srgbClr val="595959"/>
                </a:solidFill>
                <a:latin typeface="方正静蕾简体"/>
                <a:ea typeface="方正静蕾简体"/>
                <a:cs typeface="+mn-ea"/>
                <a:sym typeface="+mn-ea"/>
              </a:rPr>
              <a:t>2倍异常值剔除补全后建模：</a:t>
            </a:r>
            <a:endParaRPr lang="zh-CN" altLang="en-US" sz="2800" b="1" dirty="0">
              <a:solidFill>
                <a:srgbClr val="595959"/>
              </a:solidFill>
              <a:latin typeface="方正静蕾简体"/>
              <a:ea typeface="方正静蕾简体"/>
              <a:cs typeface="+mn-ea"/>
            </a:endParaRPr>
          </a:p>
          <a:p>
            <a:pPr>
              <a:buClrTx/>
              <a:buSzTx/>
              <a:buFontTx/>
            </a:pPr>
            <a:endParaRPr lang="zh-CN" altLang="en-US" sz="2800" b="1" dirty="0">
              <a:solidFill>
                <a:srgbClr val="595959"/>
              </a:solidFill>
              <a:latin typeface="方正静蕾简体"/>
              <a:ea typeface="方正静蕾简体"/>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6" name="图片 5"/>
          <p:cNvPicPr/>
          <p:nvPr/>
        </p:nvPicPr>
        <p:blipFill>
          <a:blip r:embed="rId3">
            <a:clrChange>
              <a:clrFrom>
                <a:srgbClr val="FFFFFF">
                  <a:alpha val="100000"/>
                </a:srgbClr>
              </a:clrFrom>
              <a:clrTo>
                <a:srgbClr val="FFFFFF">
                  <a:alpha val="100000"/>
                  <a:alpha val="0"/>
                </a:srgbClr>
              </a:clrTo>
            </a:clrChange>
          </a:blip>
          <a:stretch>
            <a:fillRect/>
          </a:stretch>
        </p:blipFill>
        <p:spPr>
          <a:xfrm>
            <a:off x="1375445" y="1869860"/>
            <a:ext cx="3981450" cy="1571625"/>
          </a:xfrm>
          <a:prstGeom prst="rect">
            <a:avLst/>
          </a:prstGeom>
        </p:spPr>
      </p:pic>
      <p:pic>
        <p:nvPicPr>
          <p:cNvPr id="7" name="图片 6"/>
          <p:cNvPicPr/>
          <p:nvPr/>
        </p:nvPicPr>
        <p:blipFill>
          <a:blip r:embed="rId4">
            <a:clrChange>
              <a:clrFrom>
                <a:srgbClr val="FFFFFF">
                  <a:alpha val="100000"/>
                </a:srgbClr>
              </a:clrFrom>
              <a:clrTo>
                <a:srgbClr val="FFFFFF">
                  <a:alpha val="100000"/>
                  <a:alpha val="0"/>
                </a:srgbClr>
              </a:clrTo>
            </a:clrChange>
          </a:blip>
          <a:stretch>
            <a:fillRect/>
          </a:stretch>
        </p:blipFill>
        <p:spPr>
          <a:xfrm>
            <a:off x="6311900" y="1221356"/>
            <a:ext cx="4162425" cy="2538095"/>
          </a:xfrm>
          <a:prstGeom prst="rect">
            <a:avLst/>
          </a:prstGeom>
        </p:spPr>
      </p:pic>
      <p:pic>
        <p:nvPicPr>
          <p:cNvPr id="8" name="图片 7"/>
          <p:cNvPicPr/>
          <p:nvPr/>
        </p:nvPicPr>
        <p:blipFill>
          <a:blip r:embed="rId5">
            <a:clrChange>
              <a:clrFrom>
                <a:srgbClr val="FFFFFF">
                  <a:alpha val="100000"/>
                </a:srgbClr>
              </a:clrFrom>
              <a:clrTo>
                <a:srgbClr val="FFFFFF">
                  <a:alpha val="100000"/>
                  <a:alpha val="0"/>
                </a:srgbClr>
              </a:clrTo>
            </a:clrChange>
          </a:blip>
          <a:stretch>
            <a:fillRect/>
          </a:stretch>
        </p:blipFill>
        <p:spPr>
          <a:xfrm>
            <a:off x="1082675" y="3519805"/>
            <a:ext cx="4274185" cy="2679700"/>
          </a:xfrm>
          <a:prstGeom prst="rect">
            <a:avLst/>
          </a:prstGeom>
        </p:spPr>
      </p:pic>
      <p:pic>
        <p:nvPicPr>
          <p:cNvPr id="9" name="图片 8"/>
          <p:cNvPicPr/>
          <p:nvPr/>
        </p:nvPicPr>
        <p:blipFill>
          <a:blip r:embed="rId6">
            <a:clrChange>
              <a:clrFrom>
                <a:srgbClr val="FFFFFF">
                  <a:alpha val="100000"/>
                </a:srgbClr>
              </a:clrFrom>
              <a:clrTo>
                <a:srgbClr val="FFFFFF">
                  <a:alpha val="100000"/>
                  <a:alpha val="0"/>
                </a:srgbClr>
              </a:clrTo>
            </a:clrChange>
          </a:blip>
          <a:stretch>
            <a:fillRect/>
          </a:stretch>
        </p:blipFill>
        <p:spPr>
          <a:xfrm>
            <a:off x="6311900" y="3649345"/>
            <a:ext cx="4156710" cy="2550160"/>
          </a:xfrm>
          <a:prstGeom prst="rect">
            <a:avLst/>
          </a:prstGeom>
        </p:spPr>
      </p:pic>
      <p:sp>
        <p:nvSpPr>
          <p:cNvPr id="10" name="文本框 9"/>
          <p:cNvSpPr txBox="1"/>
          <p:nvPr/>
        </p:nvSpPr>
        <p:spPr>
          <a:xfrm>
            <a:off x="594995" y="1221105"/>
            <a:ext cx="9319895" cy="953135"/>
          </a:xfrm>
          <a:prstGeom prst="rect">
            <a:avLst/>
          </a:prstGeom>
          <a:noFill/>
          <a:ln w="9525">
            <a:noFill/>
          </a:ln>
        </p:spPr>
        <p:txBody>
          <a:bodyPr wrap="square">
            <a:spAutoFit/>
          </a:bodyPr>
          <a:lstStyle/>
          <a:p>
            <a:pPr algn="l">
              <a:buClrTx/>
              <a:buSzTx/>
              <a:buFontTx/>
            </a:pPr>
            <a:r>
              <a:rPr lang="zh-CN" altLang="en-US" sz="2800" b="1" dirty="0">
                <a:solidFill>
                  <a:srgbClr val="595959"/>
                </a:solidFill>
                <a:latin typeface="方正静蕾简体"/>
                <a:ea typeface="方正静蕾简体"/>
                <a:cs typeface="+mn-ea"/>
                <a:sym typeface="+mn-ea"/>
              </a:rPr>
              <a:t>1.5倍异常值剔除补全后建模</a:t>
            </a:r>
            <a:r>
              <a:rPr lang="zh-CN" altLang="zh-CN" sz="2800" kern="100" dirty="0">
                <a:latin typeface="等线" panose="02010600030101010101" charset="-122"/>
                <a:ea typeface="宋体" panose="02010600030101010101" pitchFamily="2" charset="-122"/>
                <a:cs typeface="Times New Roman" panose="02020603050405020304" pitchFamily="18" charset="0"/>
                <a:sym typeface="+mn-ea"/>
              </a:rPr>
              <a:t>：</a:t>
            </a:r>
            <a:endParaRPr lang="zh-CN" altLang="en-US" sz="2800" b="1" dirty="0">
              <a:solidFill>
                <a:srgbClr val="595959"/>
              </a:solidFill>
              <a:latin typeface="方正静蕾简体"/>
              <a:ea typeface="方正静蕾简体"/>
              <a:cs typeface="+mn-ea"/>
            </a:endParaRPr>
          </a:p>
          <a:p>
            <a:pPr>
              <a:buClrTx/>
              <a:buSzTx/>
              <a:buFontTx/>
            </a:pPr>
            <a:endParaRPr lang="zh-CN" altLang="en-US" sz="2800" b="1" dirty="0">
              <a:solidFill>
                <a:srgbClr val="595959"/>
              </a:solidFill>
              <a:latin typeface="方正静蕾简体"/>
              <a:ea typeface="方正静蕾简体"/>
              <a:cs typeface="+mn-ea"/>
              <a:sym typeface="+mn-ea"/>
            </a:endParaRPr>
          </a:p>
        </p:txBody>
      </p:sp>
      <p:sp>
        <p:nvSpPr>
          <p:cNvPr id="12" name="矩形 11"/>
          <p:cNvSpPr/>
          <p:nvPr/>
        </p:nvSpPr>
        <p:spPr>
          <a:xfrm>
            <a:off x="1456055" y="6199505"/>
            <a:ext cx="9280525" cy="506730"/>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由上图剔除异常值后建模所得，可见如此操作并不能提高预测效果，反而使误差更大了。</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3" name="图片 2"/>
          <p:cNvPicPr/>
          <p:nvPr/>
        </p:nvPicPr>
        <p:blipFill rotWithShape="1">
          <a:blip r:embed="rId3">
            <a:clrChange>
              <a:clrFrom>
                <a:srgbClr val="FFFFFF">
                  <a:alpha val="100000"/>
                </a:srgbClr>
              </a:clrFrom>
              <a:clrTo>
                <a:srgbClr val="FFFFFF">
                  <a:alpha val="100000"/>
                  <a:alpha val="0"/>
                </a:srgbClr>
              </a:clrTo>
            </a:clrChange>
          </a:blip>
          <a:srcRect l="1405"/>
          <a:stretch>
            <a:fillRect/>
          </a:stretch>
        </p:blipFill>
        <p:spPr bwMode="auto">
          <a:xfrm>
            <a:off x="1538926" y="1949188"/>
            <a:ext cx="4010025" cy="1513840"/>
          </a:xfrm>
          <a:prstGeom prst="rect">
            <a:avLst/>
          </a:prstGeom>
          <a:ln>
            <a:noFill/>
          </a:ln>
        </p:spPr>
      </p:pic>
      <p:pic>
        <p:nvPicPr>
          <p:cNvPr id="4" name="图片 3"/>
          <p:cNvPicPr/>
          <p:nvPr/>
        </p:nvPicPr>
        <p:blipFill>
          <a:blip r:embed="rId4">
            <a:clrChange>
              <a:clrFrom>
                <a:srgbClr val="FFFFFF">
                  <a:alpha val="100000"/>
                </a:srgbClr>
              </a:clrFrom>
              <a:clrTo>
                <a:srgbClr val="FFFFFF">
                  <a:alpha val="100000"/>
                  <a:alpha val="0"/>
                </a:srgbClr>
              </a:clrTo>
            </a:clrChange>
          </a:blip>
          <a:stretch>
            <a:fillRect/>
          </a:stretch>
        </p:blipFill>
        <p:spPr>
          <a:xfrm>
            <a:off x="6642737" y="1342431"/>
            <a:ext cx="3812944" cy="2409825"/>
          </a:xfrm>
          <a:prstGeom prst="rect">
            <a:avLst/>
          </a:prstGeom>
        </p:spPr>
      </p:pic>
      <p:pic>
        <p:nvPicPr>
          <p:cNvPr id="6" name="图片 5"/>
          <p:cNvPicPr/>
          <p:nvPr/>
        </p:nvPicPr>
        <p:blipFill>
          <a:blip r:embed="rId5">
            <a:clrChange>
              <a:clrFrom>
                <a:srgbClr val="FFFFFF">
                  <a:alpha val="100000"/>
                </a:srgbClr>
              </a:clrFrom>
              <a:clrTo>
                <a:srgbClr val="FFFFFF">
                  <a:alpha val="100000"/>
                  <a:alpha val="0"/>
                </a:srgbClr>
              </a:clrTo>
            </a:clrChange>
          </a:blip>
          <a:stretch>
            <a:fillRect/>
          </a:stretch>
        </p:blipFill>
        <p:spPr>
          <a:xfrm>
            <a:off x="950595" y="3686175"/>
            <a:ext cx="4598670" cy="2716530"/>
          </a:xfrm>
          <a:prstGeom prst="rect">
            <a:avLst/>
          </a:prstGeom>
        </p:spPr>
      </p:pic>
      <p:pic>
        <p:nvPicPr>
          <p:cNvPr id="9" name="图片 8"/>
          <p:cNvPicPr/>
          <p:nvPr/>
        </p:nvPicPr>
        <p:blipFill>
          <a:blip r:embed="rId6">
            <a:clrChange>
              <a:clrFrom>
                <a:srgbClr val="FFFFFF">
                  <a:alpha val="100000"/>
                </a:srgbClr>
              </a:clrFrom>
              <a:clrTo>
                <a:srgbClr val="FFFFFF">
                  <a:alpha val="100000"/>
                  <a:alpha val="0"/>
                </a:srgbClr>
              </a:clrTo>
            </a:clrChange>
          </a:blip>
          <a:stretch>
            <a:fillRect/>
          </a:stretch>
        </p:blipFill>
        <p:spPr>
          <a:xfrm>
            <a:off x="6479311" y="3925322"/>
            <a:ext cx="3976370" cy="2237740"/>
          </a:xfrm>
          <a:prstGeom prst="rect">
            <a:avLst/>
          </a:prstGeom>
        </p:spPr>
      </p:pic>
      <p:sp>
        <p:nvSpPr>
          <p:cNvPr id="10" name="矩形 9"/>
          <p:cNvSpPr/>
          <p:nvPr/>
        </p:nvSpPr>
        <p:spPr>
          <a:xfrm>
            <a:off x="1853362" y="6402727"/>
            <a:ext cx="8485724" cy="368300"/>
          </a:xfrm>
          <a:prstGeom prst="rect">
            <a:avLst/>
          </a:prstGeom>
        </p:spPr>
        <p:txBody>
          <a:bodyPr wrap="square">
            <a:spAutoFit/>
          </a:bodyPr>
          <a:lstStyle/>
          <a:p>
            <a:r>
              <a:rPr lang="en-US" altLang="zh-CN" kern="100" dirty="0">
                <a:latin typeface="等线" panose="02010600030101010101" charset="-122"/>
                <a:ea typeface="宋体" panose="02010600030101010101" pitchFamily="2" charset="-122"/>
                <a:cs typeface="Times New Roman" panose="02020603050405020304" pitchFamily="18" charset="0"/>
              </a:rPr>
              <a:t> </a:t>
            </a:r>
            <a:r>
              <a:rPr lang="zh-CN" altLang="en-US" dirty="0">
                <a:solidFill>
                  <a:srgbClr val="595959"/>
                </a:solidFill>
                <a:latin typeface="方正静蕾简体"/>
                <a:ea typeface="方正静蕾简体"/>
                <a:cs typeface="+mn-ea"/>
              </a:rPr>
              <a:t>我们选取预测前一月的数据进行建模训练，预测效果并没有提升，误差仍然很大。</a:t>
            </a:r>
          </a:p>
        </p:txBody>
      </p:sp>
      <p:sp>
        <p:nvSpPr>
          <p:cNvPr id="2" name="文本框 1"/>
          <p:cNvSpPr txBox="1"/>
          <p:nvPr/>
        </p:nvSpPr>
        <p:spPr>
          <a:xfrm>
            <a:off x="740770" y="1169365"/>
            <a:ext cx="9319895" cy="1383665"/>
          </a:xfrm>
          <a:prstGeom prst="rect">
            <a:avLst/>
          </a:prstGeom>
          <a:noFill/>
          <a:ln w="9525">
            <a:noFill/>
          </a:ln>
        </p:spPr>
        <p:txBody>
          <a:bodyPr wrap="square">
            <a:spAutoFit/>
          </a:bodyPr>
          <a:lstStyle/>
          <a:p>
            <a:pPr algn="l">
              <a:buClrTx/>
              <a:buSzTx/>
              <a:buFontTx/>
            </a:pPr>
            <a:r>
              <a:rPr lang="zh-CN" altLang="en-US" sz="2800" b="1" dirty="0">
                <a:solidFill>
                  <a:srgbClr val="595959"/>
                </a:solidFill>
                <a:latin typeface="方正静蕾简体"/>
                <a:ea typeface="方正静蕾简体"/>
                <a:cs typeface="+mn-ea"/>
                <a:sym typeface="+mn-ea"/>
              </a:rPr>
              <a:t>一个月训练集</a:t>
            </a:r>
            <a:endParaRPr lang="zh-CN" altLang="en-US" sz="2800" b="1" dirty="0">
              <a:solidFill>
                <a:srgbClr val="595959"/>
              </a:solidFill>
              <a:latin typeface="方正静蕾简体"/>
              <a:ea typeface="方正静蕾简体"/>
              <a:cs typeface="+mn-ea"/>
            </a:endParaRPr>
          </a:p>
          <a:p>
            <a:pPr algn="l">
              <a:buClrTx/>
              <a:buSzTx/>
              <a:buFontTx/>
            </a:pPr>
            <a:endParaRPr lang="zh-CN" altLang="en-US" sz="2800" b="1" dirty="0">
              <a:solidFill>
                <a:srgbClr val="595959"/>
              </a:solidFill>
              <a:latin typeface="方正静蕾简体"/>
              <a:ea typeface="方正静蕾简体"/>
              <a:cs typeface="+mn-ea"/>
            </a:endParaRPr>
          </a:p>
          <a:p>
            <a:pPr>
              <a:buClrTx/>
              <a:buSzTx/>
              <a:buFontTx/>
            </a:pPr>
            <a:endParaRPr lang="zh-CN" altLang="en-US" sz="2800" b="1" dirty="0">
              <a:solidFill>
                <a:srgbClr val="595959"/>
              </a:solidFill>
              <a:latin typeface="方正静蕾简体"/>
              <a:ea typeface="方正静蕾简体"/>
              <a:cs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519" y="-292"/>
            <a:ext cx="12193057" cy="6858594"/>
          </a:xfrm>
          <a:prstGeom prst="rect">
            <a:avLst/>
          </a:prstGeom>
        </p:spPr>
      </p:pic>
      <p:sp>
        <p:nvSpPr>
          <p:cNvPr id="5" name="椭圆 4"/>
          <p:cNvSpPr/>
          <p:nvPr/>
        </p:nvSpPr>
        <p:spPr>
          <a:xfrm>
            <a:off x="6604001" y="2376479"/>
            <a:ext cx="6045200" cy="604520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4685168" y="1957379"/>
            <a:ext cx="2821683" cy="3323987"/>
          </a:xfrm>
          <a:prstGeom prst="rect">
            <a:avLst/>
          </a:prstGeom>
          <a:noFill/>
        </p:spPr>
        <p:txBody>
          <a:bodyPr wrap="square" rtlCol="0">
            <a:spAutoFit/>
          </a:bodyPr>
          <a:lstStyle/>
          <a:p>
            <a:pPr algn="ctr"/>
            <a:r>
              <a:rPr lang="en-US" altLang="zh-CN" sz="7200" b="1" dirty="0">
                <a:ln>
                  <a:solidFill>
                    <a:srgbClr val="0F863B"/>
                  </a:solidFill>
                </a:ln>
                <a:solidFill>
                  <a:schemeClr val="bg1"/>
                </a:solidFill>
                <a:effectLst>
                  <a:outerShdw blurRad="38100" dist="38100" dir="2700000" algn="tl">
                    <a:srgbClr val="000000">
                      <a:alpha val="43137"/>
                    </a:srgbClr>
                  </a:outerShdw>
                </a:effectLst>
              </a:rPr>
              <a:t>PART</a:t>
            </a:r>
          </a:p>
          <a:p>
            <a:pPr algn="ctr"/>
            <a:r>
              <a:rPr lang="en-US" altLang="zh-CN" sz="13800" b="1" dirty="0">
                <a:ln>
                  <a:solidFill>
                    <a:srgbClr val="0F863B"/>
                  </a:solidFill>
                </a:ln>
                <a:solidFill>
                  <a:schemeClr val="bg1"/>
                </a:solidFill>
                <a:effectLst>
                  <a:outerShdw blurRad="38100" dist="38100" dir="2700000" algn="tl">
                    <a:srgbClr val="000000">
                      <a:alpha val="43137"/>
                    </a:srgbClr>
                  </a:outerShdw>
                </a:effectLst>
              </a:rPr>
              <a:t>01</a:t>
            </a:r>
            <a:endParaRPr lang="zh-CN" altLang="en-US" sz="13800" b="1" dirty="0">
              <a:ln>
                <a:solidFill>
                  <a:srgbClr val="0F863B"/>
                </a:solidFill>
              </a:ln>
              <a:solidFill>
                <a:schemeClr val="bg1"/>
              </a:solidFill>
              <a:effectLst>
                <a:outerShdw blurRad="38100" dist="38100" dir="2700000" algn="tl">
                  <a:srgbClr val="000000">
                    <a:alpha val="43137"/>
                  </a:srgbClr>
                </a:outerShdw>
              </a:effectLst>
            </a:endParaRPr>
          </a:p>
        </p:txBody>
      </p:sp>
      <p:sp>
        <p:nvSpPr>
          <p:cNvPr id="7" name="文本框 6"/>
          <p:cNvSpPr txBox="1"/>
          <p:nvPr/>
        </p:nvSpPr>
        <p:spPr>
          <a:xfrm>
            <a:off x="7995385" y="3974553"/>
            <a:ext cx="3230880" cy="1014730"/>
          </a:xfrm>
          <a:prstGeom prst="rect">
            <a:avLst/>
          </a:prstGeom>
          <a:noFill/>
        </p:spPr>
        <p:txBody>
          <a:bodyPr wrap="none" rtlCol="0">
            <a:spAutoFit/>
          </a:bodyPr>
          <a:lstStyle>
            <a:defPPr>
              <a:defRPr lang="zh-CN"/>
            </a:defPPr>
            <a:lvl1pPr>
              <a:defRPr sz="6000">
                <a:blipFill>
                  <a:blip r:embed="rId4"/>
                  <a:stretch>
                    <a:fillRect/>
                  </a:stretch>
                </a:blipFill>
                <a:latin typeface="方正综艺简体" panose="02010601030101010101" pitchFamily="2" charset="-122"/>
                <a:ea typeface="方正综艺简体" panose="02010601030101010101" pitchFamily="2" charset="-122"/>
              </a:defRPr>
            </a:lvl1pPr>
          </a:lstStyle>
          <a:p>
            <a:r>
              <a:rPr lang="zh-CN" altLang="en-US" dirty="0">
                <a:ln>
                  <a:solidFill>
                    <a:srgbClr val="0F863B"/>
                  </a:solidFill>
                </a:ln>
              </a:rPr>
              <a:t>背景介绍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2" name="图片 1"/>
          <p:cNvPicPr/>
          <p:nvPr/>
        </p:nvPicPr>
        <p:blipFill>
          <a:blip r:embed="rId3">
            <a:clrChange>
              <a:clrFrom>
                <a:srgbClr val="FFFFFF">
                  <a:alpha val="100000"/>
                </a:srgbClr>
              </a:clrFrom>
              <a:clrTo>
                <a:srgbClr val="FFFFFF">
                  <a:alpha val="100000"/>
                  <a:alpha val="0"/>
                </a:srgbClr>
              </a:clrTo>
            </a:clrChange>
          </a:blip>
          <a:stretch>
            <a:fillRect/>
          </a:stretch>
        </p:blipFill>
        <p:spPr>
          <a:xfrm>
            <a:off x="1672427" y="1997983"/>
            <a:ext cx="3876675" cy="1543050"/>
          </a:xfrm>
          <a:prstGeom prst="rect">
            <a:avLst/>
          </a:prstGeom>
        </p:spPr>
      </p:pic>
      <p:pic>
        <p:nvPicPr>
          <p:cNvPr id="61" name="图片 60"/>
          <p:cNvPicPr/>
          <p:nvPr/>
        </p:nvPicPr>
        <p:blipFill>
          <a:blip r:embed="rId4">
            <a:clrChange>
              <a:clrFrom>
                <a:srgbClr val="FFFFFF">
                  <a:alpha val="100000"/>
                </a:srgbClr>
              </a:clrFrom>
              <a:clrTo>
                <a:srgbClr val="FFFFFF">
                  <a:alpha val="100000"/>
                  <a:alpha val="0"/>
                </a:srgbClr>
              </a:clrTo>
            </a:clrChange>
          </a:blip>
          <a:stretch>
            <a:fillRect/>
          </a:stretch>
        </p:blipFill>
        <p:spPr>
          <a:xfrm>
            <a:off x="6916892" y="1667510"/>
            <a:ext cx="3571403" cy="2204085"/>
          </a:xfrm>
          <a:prstGeom prst="rect">
            <a:avLst/>
          </a:prstGeom>
        </p:spPr>
      </p:pic>
      <p:pic>
        <p:nvPicPr>
          <p:cNvPr id="67" name="图片 66"/>
          <p:cNvPicPr/>
          <p:nvPr/>
        </p:nvPicPr>
        <p:blipFill>
          <a:blip r:embed="rId5">
            <a:clrChange>
              <a:clrFrom>
                <a:srgbClr val="FFFFFF">
                  <a:alpha val="100000"/>
                </a:srgbClr>
              </a:clrFrom>
              <a:clrTo>
                <a:srgbClr val="FFFFFF">
                  <a:alpha val="100000"/>
                  <a:alpha val="0"/>
                </a:srgbClr>
              </a:clrTo>
            </a:clrChange>
          </a:blip>
          <a:stretch>
            <a:fillRect/>
          </a:stretch>
        </p:blipFill>
        <p:spPr>
          <a:xfrm>
            <a:off x="1313180" y="3479800"/>
            <a:ext cx="4105910" cy="2718435"/>
          </a:xfrm>
          <a:prstGeom prst="rect">
            <a:avLst/>
          </a:prstGeom>
        </p:spPr>
      </p:pic>
      <p:pic>
        <p:nvPicPr>
          <p:cNvPr id="68" name="图片 67"/>
          <p:cNvPicPr/>
          <p:nvPr/>
        </p:nvPicPr>
        <p:blipFill>
          <a:blip r:embed="rId6">
            <a:clrChange>
              <a:clrFrom>
                <a:srgbClr val="FFFFFF">
                  <a:alpha val="100000"/>
                </a:srgbClr>
              </a:clrFrom>
              <a:clrTo>
                <a:srgbClr val="FFFFFF">
                  <a:alpha val="100000"/>
                  <a:alpha val="0"/>
                </a:srgbClr>
              </a:clrTo>
            </a:clrChange>
          </a:blip>
          <a:stretch>
            <a:fillRect/>
          </a:stretch>
        </p:blipFill>
        <p:spPr>
          <a:xfrm>
            <a:off x="6786880" y="3871595"/>
            <a:ext cx="3667125" cy="2209800"/>
          </a:xfrm>
          <a:prstGeom prst="rect">
            <a:avLst/>
          </a:prstGeom>
        </p:spPr>
      </p:pic>
      <p:sp>
        <p:nvSpPr>
          <p:cNvPr id="69" name="矩形 68"/>
          <p:cNvSpPr/>
          <p:nvPr/>
        </p:nvSpPr>
        <p:spPr>
          <a:xfrm>
            <a:off x="1964690" y="5935980"/>
            <a:ext cx="8489315" cy="922020"/>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我们选取了预测前一周的数据进行建模训练，预测效果有一定的提升。 说明这样选取训练集还是可取的。</a:t>
            </a:r>
            <a:endParaRPr lang="zh-CN" altLang="en-US" sz="1800" dirty="0">
              <a:solidFill>
                <a:srgbClr val="595959"/>
              </a:solidFill>
              <a:latin typeface="方正静蕾简体"/>
              <a:ea typeface="方正静蕾简体"/>
              <a:cs typeface="+mn-ea"/>
            </a:endParaRPr>
          </a:p>
        </p:txBody>
      </p:sp>
      <p:sp>
        <p:nvSpPr>
          <p:cNvPr id="3" name="矩形 2"/>
          <p:cNvSpPr/>
          <p:nvPr/>
        </p:nvSpPr>
        <p:spPr>
          <a:xfrm>
            <a:off x="807691" y="1084853"/>
            <a:ext cx="1325880" cy="506730"/>
          </a:xfrm>
          <a:prstGeom prst="rect">
            <a:avLst/>
          </a:prstGeom>
        </p:spPr>
        <p:txBody>
          <a:bodyPr wrap="none">
            <a:spAutoFit/>
          </a:bodyPr>
          <a:lstStyle/>
          <a:p>
            <a:pPr algn="just">
              <a:lnSpc>
                <a:spcPct val="150000"/>
              </a:lnSpc>
            </a:pPr>
            <a:r>
              <a:rPr lang="zh-CN" altLang="en-US" sz="2800" b="1" dirty="0">
                <a:solidFill>
                  <a:srgbClr val="595959"/>
                </a:solidFill>
                <a:latin typeface="方正静蕾简体"/>
                <a:ea typeface="方正静蕾简体"/>
                <a:cs typeface="+mn-ea"/>
              </a:rPr>
              <a:t>一周训练集</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5" name="图片 4"/>
          <p:cNvPicPr/>
          <p:nvPr/>
        </p:nvPicPr>
        <p:blipFill>
          <a:blip r:embed="rId3">
            <a:clrChange>
              <a:clrFrom>
                <a:srgbClr val="FFFFFF">
                  <a:alpha val="100000"/>
                </a:srgbClr>
              </a:clrFrom>
              <a:clrTo>
                <a:srgbClr val="FFFFFF">
                  <a:alpha val="100000"/>
                  <a:alpha val="0"/>
                </a:srgbClr>
              </a:clrTo>
            </a:clrChange>
          </a:blip>
          <a:stretch>
            <a:fillRect/>
          </a:stretch>
        </p:blipFill>
        <p:spPr>
          <a:xfrm>
            <a:off x="965538" y="1840230"/>
            <a:ext cx="5274310" cy="2109470"/>
          </a:xfrm>
          <a:prstGeom prst="rect">
            <a:avLst/>
          </a:prstGeom>
        </p:spPr>
      </p:pic>
      <p:pic>
        <p:nvPicPr>
          <p:cNvPr id="6" name="图片 5"/>
          <p:cNvPicPr/>
          <p:nvPr/>
        </p:nvPicPr>
        <p:blipFill>
          <a:blip r:embed="rId4">
            <a:clrChange>
              <a:clrFrom>
                <a:srgbClr val="FFFFFF">
                  <a:alpha val="100000"/>
                </a:srgbClr>
              </a:clrFrom>
              <a:clrTo>
                <a:srgbClr val="FFFFFF">
                  <a:alpha val="100000"/>
                  <a:alpha val="0"/>
                </a:srgbClr>
              </a:clrTo>
            </a:clrChange>
          </a:blip>
          <a:stretch>
            <a:fillRect/>
          </a:stretch>
        </p:blipFill>
        <p:spPr>
          <a:xfrm>
            <a:off x="6877685" y="1712595"/>
            <a:ext cx="4203700" cy="2599055"/>
          </a:xfrm>
          <a:prstGeom prst="rect">
            <a:avLst/>
          </a:prstGeom>
        </p:spPr>
      </p:pic>
      <p:pic>
        <p:nvPicPr>
          <p:cNvPr id="7" name="图片 6"/>
          <p:cNvPicPr/>
          <p:nvPr/>
        </p:nvPicPr>
        <p:blipFill>
          <a:blip r:embed="rId5">
            <a:clrChange>
              <a:clrFrom>
                <a:srgbClr val="FFFFFF">
                  <a:alpha val="100000"/>
                </a:srgbClr>
              </a:clrFrom>
              <a:clrTo>
                <a:srgbClr val="FFFFFF">
                  <a:alpha val="100000"/>
                  <a:alpha val="0"/>
                </a:srgbClr>
              </a:clrTo>
            </a:clrChange>
          </a:blip>
          <a:stretch>
            <a:fillRect/>
          </a:stretch>
        </p:blipFill>
        <p:spPr>
          <a:xfrm>
            <a:off x="965835" y="4014470"/>
            <a:ext cx="4351020" cy="2526030"/>
          </a:xfrm>
          <a:prstGeom prst="rect">
            <a:avLst/>
          </a:prstGeom>
        </p:spPr>
      </p:pic>
      <p:pic>
        <p:nvPicPr>
          <p:cNvPr id="8" name="图片 7"/>
          <p:cNvPicPr/>
          <p:nvPr/>
        </p:nvPicPr>
        <p:blipFill>
          <a:blip r:embed="rId6">
            <a:clrChange>
              <a:clrFrom>
                <a:srgbClr val="FFFFFF">
                  <a:alpha val="100000"/>
                </a:srgbClr>
              </a:clrFrom>
              <a:clrTo>
                <a:srgbClr val="FFFFFF">
                  <a:alpha val="100000"/>
                  <a:alpha val="0"/>
                </a:srgbClr>
              </a:clrTo>
            </a:clrChange>
          </a:blip>
          <a:stretch>
            <a:fillRect/>
          </a:stretch>
        </p:blipFill>
        <p:spPr>
          <a:xfrm>
            <a:off x="7071620" y="4583431"/>
            <a:ext cx="4010025" cy="1533525"/>
          </a:xfrm>
          <a:prstGeom prst="rect">
            <a:avLst/>
          </a:prstGeom>
        </p:spPr>
      </p:pic>
      <p:sp>
        <p:nvSpPr>
          <p:cNvPr id="9" name="矩形 8"/>
          <p:cNvSpPr/>
          <p:nvPr/>
        </p:nvSpPr>
        <p:spPr>
          <a:xfrm>
            <a:off x="798264" y="1019353"/>
            <a:ext cx="2011680" cy="506730"/>
          </a:xfrm>
          <a:prstGeom prst="rect">
            <a:avLst/>
          </a:prstGeom>
        </p:spPr>
        <p:txBody>
          <a:bodyPr wrap="none">
            <a:spAutoFit/>
          </a:bodyPr>
          <a:lstStyle/>
          <a:p>
            <a:pPr algn="just">
              <a:lnSpc>
                <a:spcPct val="150000"/>
              </a:lnSpc>
            </a:pPr>
            <a:r>
              <a:rPr lang="zh-CN" altLang="en-US" sz="2800" b="1" dirty="0">
                <a:solidFill>
                  <a:srgbClr val="595959"/>
                </a:solidFill>
                <a:latin typeface="方正静蕾简体"/>
                <a:ea typeface="方正静蕾简体"/>
                <a:cs typeface="+mn-ea"/>
              </a:rPr>
              <a:t>建立简单指数平滑</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04 </a:t>
            </a:r>
            <a:r>
              <a:rPr lang="zh-CN" altLang="en-US" sz="3200" b="1">
                <a:solidFill>
                  <a:srgbClr val="0F863B"/>
                </a:solidFill>
                <a:latin typeface="黑体" panose="02010609060101010101" charset="-122"/>
                <a:ea typeface="黑体" panose="02010609060101010101" charset="-122"/>
              </a:rPr>
              <a:t>模型预测与优化</a:t>
            </a:r>
          </a:p>
        </p:txBody>
      </p:sp>
      <p:pic>
        <p:nvPicPr>
          <p:cNvPr id="4" name="图片 3"/>
          <p:cNvPicPr/>
          <p:nvPr/>
        </p:nvPicPr>
        <p:blipFill>
          <a:blip r:embed="rId3">
            <a:clrChange>
              <a:clrFrom>
                <a:srgbClr val="FFFFFF">
                  <a:alpha val="100000"/>
                </a:srgbClr>
              </a:clrFrom>
              <a:clrTo>
                <a:srgbClr val="FFFFFF">
                  <a:alpha val="100000"/>
                  <a:alpha val="0"/>
                </a:srgbClr>
              </a:clrTo>
            </a:clrChange>
          </a:blip>
          <a:stretch>
            <a:fillRect/>
          </a:stretch>
        </p:blipFill>
        <p:spPr>
          <a:xfrm>
            <a:off x="709930" y="1461770"/>
            <a:ext cx="4926965" cy="2776855"/>
          </a:xfrm>
          <a:prstGeom prst="rect">
            <a:avLst/>
          </a:prstGeom>
        </p:spPr>
      </p:pic>
      <p:pic>
        <p:nvPicPr>
          <p:cNvPr id="2" name="图片 1"/>
          <p:cNvPicPr/>
          <p:nvPr/>
        </p:nvPicPr>
        <p:blipFill>
          <a:blip r:embed="rId4">
            <a:clrChange>
              <a:clrFrom>
                <a:srgbClr val="FFFFFF">
                  <a:alpha val="100000"/>
                </a:srgbClr>
              </a:clrFrom>
              <a:clrTo>
                <a:srgbClr val="FFFFFF">
                  <a:alpha val="100000"/>
                  <a:alpha val="0"/>
                </a:srgbClr>
              </a:clrTo>
            </a:clrChange>
          </a:blip>
          <a:stretch>
            <a:fillRect/>
          </a:stretch>
        </p:blipFill>
        <p:spPr>
          <a:xfrm>
            <a:off x="539750" y="4238625"/>
            <a:ext cx="5009515" cy="2568575"/>
          </a:xfrm>
          <a:prstGeom prst="rect">
            <a:avLst/>
          </a:prstGeom>
        </p:spPr>
      </p:pic>
      <p:pic>
        <p:nvPicPr>
          <p:cNvPr id="3" name="图片 2"/>
          <p:cNvPicPr/>
          <p:nvPr/>
        </p:nvPicPr>
        <p:blipFill>
          <a:blip r:embed="rId5">
            <a:clrChange>
              <a:clrFrom>
                <a:srgbClr val="FFFFFF">
                  <a:alpha val="100000"/>
                </a:srgbClr>
              </a:clrFrom>
              <a:clrTo>
                <a:srgbClr val="FFFFFF">
                  <a:alpha val="100000"/>
                  <a:alpha val="0"/>
                </a:srgbClr>
              </a:clrTo>
            </a:clrChange>
          </a:blip>
          <a:stretch>
            <a:fillRect/>
          </a:stretch>
        </p:blipFill>
        <p:spPr>
          <a:xfrm>
            <a:off x="6012180" y="1356360"/>
            <a:ext cx="4990465" cy="2644140"/>
          </a:xfrm>
          <a:prstGeom prst="rect">
            <a:avLst/>
          </a:prstGeom>
        </p:spPr>
      </p:pic>
      <p:sp>
        <p:nvSpPr>
          <p:cNvPr id="10" name="矩形 9"/>
          <p:cNvSpPr/>
          <p:nvPr/>
        </p:nvSpPr>
        <p:spPr>
          <a:xfrm>
            <a:off x="6012180" y="4646295"/>
            <a:ext cx="5275580" cy="1753235"/>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对于模型的优化，我们先建立了简单指数平滑，通过自动建模和建立ARFIMA模型的对比，我们发现ARFIMA模型的预测结果有了明显的趋势，但是整体预测精度还不尽如意，有待继续探索。</a:t>
            </a:r>
            <a:endParaRPr lang="zh-CN" altLang="en-US" sz="1800" dirty="0">
              <a:solidFill>
                <a:srgbClr val="595959"/>
              </a:solidFill>
              <a:latin typeface="方正静蕾简体"/>
              <a:ea typeface="方正静蕾简体"/>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文本框 420"/>
          <p:cNvSpPr txBox="1"/>
          <p:nvPr/>
        </p:nvSpPr>
        <p:spPr>
          <a:xfrm>
            <a:off x="1183005" y="349885"/>
            <a:ext cx="4366260" cy="583565"/>
          </a:xfrm>
          <a:prstGeom prst="rect">
            <a:avLst/>
          </a:prstGeom>
          <a:solidFill>
            <a:srgbClr val="EFF0F2"/>
          </a:solidFill>
        </p:spPr>
        <p:txBody>
          <a:bodyPr wrap="square" rtlCol="0">
            <a:spAutoFit/>
          </a:bodyPr>
          <a:lstStyle/>
          <a:p>
            <a:r>
              <a:rPr lang="en-US" altLang="zh-CN" sz="3200" b="1" dirty="0">
                <a:solidFill>
                  <a:srgbClr val="0F863B"/>
                </a:solidFill>
                <a:latin typeface="黑体" panose="02010609060101010101" charset="-122"/>
                <a:ea typeface="黑体" panose="02010609060101010101" charset="-122"/>
              </a:rPr>
              <a:t>04 </a:t>
            </a:r>
            <a:r>
              <a:rPr lang="zh-CN" altLang="en-US" sz="3200" b="1" dirty="0">
                <a:solidFill>
                  <a:srgbClr val="0F863B"/>
                </a:solidFill>
                <a:latin typeface="黑体" panose="02010609060101010101" charset="-122"/>
                <a:ea typeface="黑体" panose="02010609060101010101" charset="-122"/>
              </a:rPr>
              <a:t>结论和建议</a:t>
            </a:r>
          </a:p>
        </p:txBody>
      </p:sp>
      <p:sp>
        <p:nvSpPr>
          <p:cNvPr id="10" name="矩形 9"/>
          <p:cNvSpPr/>
          <p:nvPr/>
        </p:nvSpPr>
        <p:spPr>
          <a:xfrm>
            <a:off x="1865448" y="1779331"/>
            <a:ext cx="8461104" cy="4613892"/>
          </a:xfrm>
          <a:prstGeom prst="rect">
            <a:avLst/>
          </a:prstGeom>
        </p:spPr>
        <p:txBody>
          <a:bodyPr wrap="square">
            <a:spAutoFit/>
          </a:bodyPr>
          <a:lstStyle/>
          <a:p>
            <a:pPr indent="304800" algn="just">
              <a:lnSpc>
                <a:spcPct val="150000"/>
              </a:lnSpc>
            </a:pPr>
            <a:r>
              <a:rPr lang="zh-CN" altLang="en-US" dirty="0">
                <a:solidFill>
                  <a:srgbClr val="595959"/>
                </a:solidFill>
                <a:latin typeface="方正静蕾简体"/>
                <a:ea typeface="方正静蕾简体"/>
                <a:cs typeface="+mn-ea"/>
              </a:rPr>
              <a:t> 我们基于对华兴玻璃场废弃排放检测数据数据的探索，通过二氧化硫、氮氧化物和烟尘</a:t>
            </a:r>
            <a:r>
              <a:rPr lang="en-US" altLang="zh-CN" dirty="0">
                <a:solidFill>
                  <a:srgbClr val="595959"/>
                </a:solidFill>
                <a:latin typeface="方正静蕾简体"/>
                <a:ea typeface="方正静蕾简体"/>
                <a:cs typeface="+mn-ea"/>
              </a:rPr>
              <a:t>3</a:t>
            </a:r>
            <a:r>
              <a:rPr lang="zh-CN" altLang="en-US" dirty="0">
                <a:solidFill>
                  <a:srgbClr val="595959"/>
                </a:solidFill>
                <a:latin typeface="方正静蕾简体"/>
                <a:ea typeface="方正静蕾简体"/>
                <a:cs typeface="+mn-ea"/>
              </a:rPr>
              <a:t>个主流污染物的可视化因子分析，发现二氧化硫的污染权重最大，于是我们对二氧化硫进行了一系列的描述性分析，选取其日数据进行建模预测和优化调整，应用于环保数据趋势预测，帮助企业更好的实行污染治理和预测提供指导，把控生产排放，以实现在符合法律要求的前提下利润最大。</a:t>
            </a:r>
            <a:endParaRPr lang="en-US" altLang="zh-CN" dirty="0">
              <a:solidFill>
                <a:srgbClr val="595959"/>
              </a:solidFill>
              <a:latin typeface="方正静蕾简体"/>
              <a:ea typeface="方正静蕾简体"/>
              <a:cs typeface="+mn-ea"/>
            </a:endParaRPr>
          </a:p>
          <a:p>
            <a:pPr indent="304800" algn="just">
              <a:lnSpc>
                <a:spcPct val="150000"/>
              </a:lnSpc>
            </a:pPr>
            <a:r>
              <a:rPr lang="zh-CN" altLang="en-US" dirty="0">
                <a:solidFill>
                  <a:srgbClr val="595959"/>
                </a:solidFill>
                <a:latin typeface="方正静蕾简体"/>
                <a:ea typeface="方正静蕾简体"/>
                <a:cs typeface="+mn-ea"/>
              </a:rPr>
              <a:t> 建议：基于二氧化硫指标，企业可能需要更关注</a:t>
            </a:r>
            <a:r>
              <a:rPr lang="en-US" altLang="zh-CN" dirty="0">
                <a:solidFill>
                  <a:srgbClr val="595959"/>
                </a:solidFill>
                <a:latin typeface="方正静蕾简体"/>
                <a:ea typeface="方正静蕾简体"/>
                <a:cs typeface="+mn-ea"/>
              </a:rPr>
              <a:t>5</a:t>
            </a:r>
            <a:r>
              <a:rPr lang="zh-CN" altLang="en-US" dirty="0">
                <a:solidFill>
                  <a:srgbClr val="595959"/>
                </a:solidFill>
                <a:latin typeface="方正静蕾简体"/>
                <a:ea typeface="方正静蕾简体"/>
                <a:cs typeface="+mn-ea"/>
              </a:rPr>
              <a:t>月和</a:t>
            </a:r>
            <a:r>
              <a:rPr lang="en-US" altLang="zh-CN" dirty="0">
                <a:solidFill>
                  <a:srgbClr val="595959"/>
                </a:solidFill>
                <a:latin typeface="方正静蕾简体"/>
                <a:ea typeface="方正静蕾简体"/>
                <a:cs typeface="+mn-ea"/>
              </a:rPr>
              <a:t>9</a:t>
            </a:r>
            <a:r>
              <a:rPr lang="zh-CN" altLang="en-US" dirty="0">
                <a:solidFill>
                  <a:srgbClr val="595959"/>
                </a:solidFill>
                <a:latin typeface="方正静蕾简体"/>
                <a:ea typeface="方正静蕾简体"/>
                <a:cs typeface="+mn-ea"/>
              </a:rPr>
              <a:t>月的排放，合理控制调整，二氧化硫和氮氧化物相关性非常高，可以利用他们的练习相互牵制。在获取到数据之后与测时训练前一周的数据即可获得相对可观的参考，数据一般是不平稳的，建模之前记得差分。然后呢，预测不准是常态，出于的地球母亲的尊重和责任，企业还是要严格的管理好生产排放，以便可持续发展！</a:t>
            </a:r>
            <a:endParaRPr lang="en-US" altLang="zh-CN" dirty="0">
              <a:solidFill>
                <a:srgbClr val="595959"/>
              </a:solidFill>
              <a:latin typeface="方正静蕾简体"/>
              <a:ea typeface="方正静蕾简体"/>
              <a:cs typeface="+mn-ea"/>
            </a:endParaRPr>
          </a:p>
          <a:p>
            <a:pPr indent="304800" algn="just">
              <a:lnSpc>
                <a:spcPct val="150000"/>
              </a:lnSpc>
            </a:pPr>
            <a:endParaRPr lang="en-US" altLang="zh-CN" sz="1800" dirty="0">
              <a:solidFill>
                <a:srgbClr val="595959"/>
              </a:solidFill>
              <a:latin typeface="方正静蕾简体"/>
              <a:ea typeface="方正静蕾简体"/>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形 14"/>
          <p:cNvPicPr>
            <a:picLocks noChangeAspect="1"/>
          </p:cNvPicPr>
          <p:nvPr/>
        </p:nvPicPr>
        <p:blipFill>
          <a:blip r:embed="rId3"/>
          <a:stretch>
            <a:fillRect/>
          </a:stretch>
        </p:blipFill>
        <p:spPr>
          <a:xfrm>
            <a:off x="10434637" y="4025126"/>
            <a:ext cx="763588" cy="76358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513" y="1041400"/>
            <a:ext cx="5114987" cy="5156200"/>
          </a:xfrm>
          <a:prstGeom prst="rect">
            <a:avLst/>
          </a:prstGeom>
        </p:spPr>
      </p:pic>
      <p:pic>
        <p:nvPicPr>
          <p:cNvPr id="11" name="图形 10"/>
          <p:cNvPicPr>
            <a:picLocks noChangeAspect="1"/>
          </p:cNvPicPr>
          <p:nvPr/>
        </p:nvPicPr>
        <p:blipFill>
          <a:blip r:embed="rId6"/>
          <a:stretch>
            <a:fillRect/>
          </a:stretch>
        </p:blipFill>
        <p:spPr>
          <a:xfrm>
            <a:off x="8086008" y="1645607"/>
            <a:ext cx="1203326" cy="970424"/>
          </a:xfrm>
          <a:prstGeom prst="rect">
            <a:avLst/>
          </a:prstGeom>
        </p:spPr>
      </p:pic>
      <p:sp>
        <p:nvSpPr>
          <p:cNvPr id="12" name="文本框 11"/>
          <p:cNvSpPr txBox="1"/>
          <p:nvPr/>
        </p:nvSpPr>
        <p:spPr>
          <a:xfrm>
            <a:off x="6747624" y="2921168"/>
            <a:ext cx="3880094" cy="1015663"/>
          </a:xfrm>
          <a:prstGeom prst="rect">
            <a:avLst/>
          </a:prstGeom>
          <a:noFill/>
        </p:spPr>
        <p:txBody>
          <a:bodyPr wrap="square" rtlCol="0">
            <a:spAutoFit/>
          </a:bodyPr>
          <a:lstStyle/>
          <a:p>
            <a:pPr algn="dist"/>
            <a:r>
              <a:rPr lang="zh-CN" altLang="en-US" sz="6000" dirty="0">
                <a:blipFill>
                  <a:blip r:embed="rId7"/>
                  <a:stretch>
                    <a:fillRect/>
                  </a:stretch>
                </a:blipFill>
                <a:latin typeface="方正综艺简体" panose="02010601030101010101" pitchFamily="2" charset="-122"/>
                <a:ea typeface="方正综艺简体" panose="02010601030101010101" pitchFamily="2" charset="-122"/>
              </a:rPr>
              <a:t>谢谢观看</a:t>
            </a:r>
          </a:p>
        </p:txBody>
      </p:sp>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80950" y="655637"/>
            <a:ext cx="495300" cy="771525"/>
          </a:xfrm>
          <a:prstGeom prst="rect">
            <a:avLst/>
          </a:prstGeom>
        </p:spPr>
      </p:pic>
      <p:pic>
        <p:nvPicPr>
          <p:cNvPr id="19" name="图形 18"/>
          <p:cNvPicPr>
            <a:picLocks noChangeAspect="1"/>
          </p:cNvPicPr>
          <p:nvPr/>
        </p:nvPicPr>
        <p:blipFill>
          <a:blip r:embed="rId10"/>
          <a:stretch>
            <a:fillRect/>
          </a:stretch>
        </p:blipFill>
        <p:spPr>
          <a:xfrm>
            <a:off x="13466762" y="3803481"/>
            <a:ext cx="581025" cy="647700"/>
          </a:xfrm>
          <a:prstGeom prst="rect">
            <a:avLst/>
          </a:prstGeom>
        </p:spPr>
      </p:pic>
      <p:pic>
        <p:nvPicPr>
          <p:cNvPr id="20" name="图形 19"/>
          <p:cNvPicPr>
            <a:picLocks noChangeAspect="1"/>
          </p:cNvPicPr>
          <p:nvPr/>
        </p:nvPicPr>
        <p:blipFill>
          <a:blip r:embed="rId11"/>
          <a:stretch>
            <a:fillRect/>
          </a:stretch>
        </p:blipFill>
        <p:spPr>
          <a:xfrm>
            <a:off x="12976224" y="2082631"/>
            <a:ext cx="981075" cy="533400"/>
          </a:xfrm>
          <a:prstGeom prst="rect">
            <a:avLst/>
          </a:prstGeom>
        </p:spPr>
      </p:pic>
      <p:pic>
        <p:nvPicPr>
          <p:cNvPr id="29" name="图片 28"/>
          <p:cNvPicPr>
            <a:picLocks noChangeAspect="1"/>
          </p:cNvPicPr>
          <p:nvPr/>
        </p:nvPicPr>
        <p:blipFill>
          <a:blip r:embed="rId12"/>
          <a:stretch>
            <a:fillRect/>
          </a:stretch>
        </p:blipFill>
        <p:spPr>
          <a:xfrm>
            <a:off x="-3347779" y="1428138"/>
            <a:ext cx="3042168" cy="963251"/>
          </a:xfrm>
          <a:prstGeom prst="rect">
            <a:avLst/>
          </a:prstGeom>
        </p:spPr>
      </p:pic>
      <p:grpSp>
        <p:nvGrpSpPr>
          <p:cNvPr id="33" name="组合 32"/>
          <p:cNvGrpSpPr/>
          <p:nvPr/>
        </p:nvGrpSpPr>
        <p:grpSpPr>
          <a:xfrm>
            <a:off x="10884464" y="5702172"/>
            <a:ext cx="627521" cy="401735"/>
            <a:chOff x="10682682" y="5470524"/>
            <a:chExt cx="1334089" cy="854076"/>
          </a:xfrm>
        </p:grpSpPr>
        <p:pic>
          <p:nvPicPr>
            <p:cNvPr id="16" name="图形 15"/>
            <p:cNvPicPr>
              <a:picLocks noChangeAspect="1"/>
            </p:cNvPicPr>
            <p:nvPr/>
          </p:nvPicPr>
          <p:blipFill>
            <a:blip r:embed="rId13"/>
            <a:stretch>
              <a:fillRect/>
            </a:stretch>
          </p:blipFill>
          <p:spPr>
            <a:xfrm rot="19154618">
              <a:off x="11162695" y="5470524"/>
              <a:ext cx="854076" cy="854076"/>
            </a:xfrm>
            <a:prstGeom prst="rect">
              <a:avLst/>
            </a:prstGeom>
          </p:spPr>
        </p:pic>
        <p:pic>
          <p:nvPicPr>
            <p:cNvPr id="32" name="图形 31"/>
            <p:cNvPicPr>
              <a:picLocks noChangeAspect="1"/>
            </p:cNvPicPr>
            <p:nvPr/>
          </p:nvPicPr>
          <p:blipFill>
            <a:blip r:embed="rId14"/>
            <a:stretch>
              <a:fillRect/>
            </a:stretch>
          </p:blipFill>
          <p:spPr>
            <a:xfrm rot="16200000">
              <a:off x="11139555" y="5382465"/>
              <a:ext cx="117339" cy="1031085"/>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649"/>
                            </p:stCondLst>
                            <p:childTnLst>
                              <p:par>
                                <p:cTn id="10" presetID="2" presetClass="entr" presetSubtype="2" fill="hold"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149"/>
                            </p:stCondLst>
                            <p:childTnLst>
                              <p:par>
                                <p:cTn id="15" presetID="2" presetClass="entr" presetSubtype="2" fill="hold"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649"/>
                            </p:stCondLst>
                            <p:childTnLst>
                              <p:par>
                                <p:cTn id="20" presetID="1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702945" y="2045970"/>
            <a:ext cx="3492500" cy="2450465"/>
            <a:chOff x="996950" y="1851025"/>
            <a:chExt cx="3148013" cy="2206625"/>
          </a:xfrm>
        </p:grpSpPr>
        <p:sp>
          <p:nvSpPr>
            <p:cNvPr id="124" name="任意多边形 123"/>
            <p:cNvSpPr/>
            <p:nvPr/>
          </p:nvSpPr>
          <p:spPr>
            <a:xfrm>
              <a:off x="1341438" y="2135188"/>
              <a:ext cx="2803525"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5" name="文本框 124"/>
            <p:cNvSpPr txBox="1"/>
            <p:nvPr/>
          </p:nvSpPr>
          <p:spPr>
            <a:xfrm>
              <a:off x="996950" y="1851025"/>
              <a:ext cx="808038" cy="580962"/>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01</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grpSp>
      <p:grpSp>
        <p:nvGrpSpPr>
          <p:cNvPr id="127" name="组合 126"/>
          <p:cNvGrpSpPr/>
          <p:nvPr/>
        </p:nvGrpSpPr>
        <p:grpSpPr>
          <a:xfrm>
            <a:off x="4296410" y="2045970"/>
            <a:ext cx="3385185" cy="2450465"/>
            <a:chOff x="4389438" y="1851025"/>
            <a:chExt cx="3149600" cy="2206625"/>
          </a:xfrm>
        </p:grpSpPr>
        <p:sp>
          <p:nvSpPr>
            <p:cNvPr id="128" name="任意多边形 127"/>
            <p:cNvSpPr/>
            <p:nvPr/>
          </p:nvSpPr>
          <p:spPr>
            <a:xfrm>
              <a:off x="4733925" y="2135188"/>
              <a:ext cx="2805113"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9" name="文本框 128"/>
            <p:cNvSpPr txBox="1"/>
            <p:nvPr/>
          </p:nvSpPr>
          <p:spPr>
            <a:xfrm>
              <a:off x="4389438" y="1851025"/>
              <a:ext cx="808037" cy="580962"/>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02</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grpSp>
      <p:grpSp>
        <p:nvGrpSpPr>
          <p:cNvPr id="131" name="组合 130"/>
          <p:cNvGrpSpPr/>
          <p:nvPr/>
        </p:nvGrpSpPr>
        <p:grpSpPr>
          <a:xfrm>
            <a:off x="7802245" y="2045970"/>
            <a:ext cx="3351530" cy="2451100"/>
            <a:chOff x="7781925" y="1851025"/>
            <a:chExt cx="3149600" cy="2206625"/>
          </a:xfrm>
        </p:grpSpPr>
        <p:sp>
          <p:nvSpPr>
            <p:cNvPr id="132" name="任意多边形 131"/>
            <p:cNvSpPr/>
            <p:nvPr/>
          </p:nvSpPr>
          <p:spPr>
            <a:xfrm>
              <a:off x="8126413" y="2135188"/>
              <a:ext cx="2805112"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33" name="文本框 132"/>
            <p:cNvSpPr txBox="1"/>
            <p:nvPr/>
          </p:nvSpPr>
          <p:spPr>
            <a:xfrm>
              <a:off x="7781925" y="1851025"/>
              <a:ext cx="809625" cy="580811"/>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03</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gr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sp>
        <p:nvSpPr>
          <p:cNvPr id="6" name="文本框 5"/>
          <p:cNvSpPr txBox="1"/>
          <p:nvPr/>
        </p:nvSpPr>
        <p:spPr>
          <a:xfrm>
            <a:off x="2447290" y="5509895"/>
            <a:ext cx="6930390" cy="922020"/>
          </a:xfrm>
          <a:prstGeom prst="rect">
            <a:avLst/>
          </a:prstGeom>
          <a:noFill/>
        </p:spPr>
        <p:txBody>
          <a:bodyPr wrap="square" rtlCol="0" anchor="t">
            <a:spAutoFit/>
          </a:bodyPr>
          <a:lstStyle/>
          <a:p>
            <a:pPr fontAlgn="auto">
              <a:lnSpc>
                <a:spcPct val="150000"/>
              </a:lnSpc>
            </a:pPr>
            <a:r>
              <a:rPr lang="en-US" altLang="zh-CN" dirty="0">
                <a:solidFill>
                  <a:srgbClr val="595959"/>
                </a:solidFill>
                <a:latin typeface="方正静蕾简体"/>
                <a:ea typeface="方正静蕾简体"/>
                <a:cs typeface="+mn-ea"/>
              </a:rPr>
              <a:t>      </a:t>
            </a:r>
            <a:r>
              <a:rPr lang="zh-CN" altLang="en-US" dirty="0">
                <a:solidFill>
                  <a:srgbClr val="595959"/>
                </a:solidFill>
                <a:latin typeface="方正静蕾简体"/>
                <a:ea typeface="方正静蕾简体"/>
                <a:cs typeface="+mn-ea"/>
              </a:rPr>
              <a:t>随着我国经济的快速增长，资源、能源消耗的持续增加，环境保护面临的压力越来越大，环境形势依然十分严峻。</a:t>
            </a:r>
          </a:p>
        </p:txBody>
      </p:sp>
      <p:sp>
        <p:nvSpPr>
          <p:cNvPr id="7" name="文本框 6"/>
          <p:cNvSpPr txBox="1"/>
          <p:nvPr/>
        </p:nvSpPr>
        <p:spPr>
          <a:xfrm>
            <a:off x="1085059" y="1237856"/>
            <a:ext cx="7856186"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环境形势严峻</a:t>
            </a:r>
          </a:p>
        </p:txBody>
      </p:sp>
      <p:pic>
        <p:nvPicPr>
          <p:cNvPr id="8" name="图片 7" descr="13fcd81b0b071e4f0ebff27a9913990"/>
          <p:cNvPicPr>
            <a:picLocks noChangeAspect="1"/>
          </p:cNvPicPr>
          <p:nvPr/>
        </p:nvPicPr>
        <p:blipFill>
          <a:blip r:embed="rId3"/>
          <a:stretch>
            <a:fillRect/>
          </a:stretch>
        </p:blipFill>
        <p:spPr>
          <a:xfrm>
            <a:off x="1223010" y="2586355"/>
            <a:ext cx="2790825" cy="1570990"/>
          </a:xfrm>
          <a:prstGeom prst="rect">
            <a:avLst/>
          </a:prstGeom>
        </p:spPr>
      </p:pic>
      <p:pic>
        <p:nvPicPr>
          <p:cNvPr id="9" name="图片 8" descr="a752bbe40ee65a1eb8ae1e27118b56a"/>
          <p:cNvPicPr>
            <a:picLocks noChangeAspect="1"/>
          </p:cNvPicPr>
          <p:nvPr/>
        </p:nvPicPr>
        <p:blipFill>
          <a:blip r:embed="rId4"/>
          <a:stretch>
            <a:fillRect/>
          </a:stretch>
        </p:blipFill>
        <p:spPr>
          <a:xfrm>
            <a:off x="4756785" y="2629535"/>
            <a:ext cx="2834005" cy="1595120"/>
          </a:xfrm>
          <a:prstGeom prst="rect">
            <a:avLst/>
          </a:prstGeom>
        </p:spPr>
      </p:pic>
      <p:pic>
        <p:nvPicPr>
          <p:cNvPr id="10" name="图片 9" descr="d240e52919d5ac01114e61620c84768"/>
          <p:cNvPicPr>
            <a:picLocks noChangeAspect="1"/>
          </p:cNvPicPr>
          <p:nvPr/>
        </p:nvPicPr>
        <p:blipFill>
          <a:blip r:embed="rId5"/>
          <a:stretch>
            <a:fillRect/>
          </a:stretch>
        </p:blipFill>
        <p:spPr>
          <a:xfrm>
            <a:off x="8276590" y="2599055"/>
            <a:ext cx="2769235" cy="1558290"/>
          </a:xfrm>
          <a:prstGeom prst="rect">
            <a:avLst/>
          </a:prstGeom>
        </p:spPr>
      </p:pic>
      <p:sp>
        <p:nvSpPr>
          <p:cNvPr id="78" name="文本框 7"/>
          <p:cNvSpPr txBox="1">
            <a:spLocks noChangeArrowheads="1"/>
          </p:cNvSpPr>
          <p:nvPr/>
        </p:nvSpPr>
        <p:spPr bwMode="auto">
          <a:xfrm>
            <a:off x="613577" y="4650085"/>
            <a:ext cx="387371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595959"/>
                </a:solidFill>
                <a:latin typeface="方正静蕾简体" panose="02000000000000000000" pitchFamily="2" charset="-122"/>
                <a:ea typeface="方正静蕾简体" panose="02000000000000000000" pitchFamily="2" charset="-122"/>
              </a:rPr>
              <a:t>水污染</a:t>
            </a:r>
          </a:p>
        </p:txBody>
      </p:sp>
      <p:sp>
        <p:nvSpPr>
          <p:cNvPr id="11" name="文本框 7"/>
          <p:cNvSpPr txBox="1">
            <a:spLocks noChangeArrowheads="1"/>
          </p:cNvSpPr>
          <p:nvPr/>
        </p:nvSpPr>
        <p:spPr bwMode="auto">
          <a:xfrm>
            <a:off x="4195612" y="4741525"/>
            <a:ext cx="387371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595959"/>
                </a:solidFill>
                <a:latin typeface="方正静蕾简体" panose="02000000000000000000" pitchFamily="2" charset="-122"/>
                <a:ea typeface="方正静蕾简体" panose="02000000000000000000" pitchFamily="2" charset="-122"/>
              </a:rPr>
              <a:t>大气污染</a:t>
            </a:r>
          </a:p>
        </p:txBody>
      </p:sp>
      <p:sp>
        <p:nvSpPr>
          <p:cNvPr id="12" name="文本框 7"/>
          <p:cNvSpPr txBox="1">
            <a:spLocks noChangeArrowheads="1"/>
          </p:cNvSpPr>
          <p:nvPr/>
        </p:nvSpPr>
        <p:spPr bwMode="auto">
          <a:xfrm>
            <a:off x="7681762" y="4741525"/>
            <a:ext cx="387371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solidFill>
                  <a:srgbClr val="595959"/>
                </a:solidFill>
                <a:latin typeface="方正静蕾简体" panose="02000000000000000000" pitchFamily="2" charset="-122"/>
                <a:ea typeface="方正静蕾简体" panose="02000000000000000000" pitchFamily="2" charset="-122"/>
              </a:rPr>
              <a:t>酸雨</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anim calcmode="lin" valueType="num">
                                      <p:cBhvr>
                                        <p:cTn id="13" dur="1000" fill="hold"/>
                                        <p:tgtEl>
                                          <p:spTgt spid="127"/>
                                        </p:tgtEl>
                                        <p:attrNameLst>
                                          <p:attrName>ppt_x</p:attrName>
                                        </p:attrNameLst>
                                      </p:cBhvr>
                                      <p:tavLst>
                                        <p:tav tm="0">
                                          <p:val>
                                            <p:strVal val="#ppt_x"/>
                                          </p:val>
                                        </p:tav>
                                        <p:tav tm="100000">
                                          <p:val>
                                            <p:strVal val="#ppt_x"/>
                                          </p:val>
                                        </p:tav>
                                      </p:tavLst>
                                    </p:anim>
                                    <p:anim calcmode="lin" valueType="num">
                                      <p:cBhvr>
                                        <p:cTn id="14" dur="1000" fill="hold"/>
                                        <p:tgtEl>
                                          <p:spTgt spid="1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0"/>
                                        <p:tgtEl>
                                          <p:spTgt spid="131"/>
                                        </p:tgtEl>
                                      </p:cBhvr>
                                    </p:animEffect>
                                    <p:anim calcmode="lin" valueType="num">
                                      <p:cBhvr>
                                        <p:cTn id="18" dur="1000" fill="hold"/>
                                        <p:tgtEl>
                                          <p:spTgt spid="131"/>
                                        </p:tgtEl>
                                        <p:attrNameLst>
                                          <p:attrName>ppt_x</p:attrName>
                                        </p:attrNameLst>
                                      </p:cBhvr>
                                      <p:tavLst>
                                        <p:tav tm="0">
                                          <p:val>
                                            <p:strVal val="#ppt_x"/>
                                          </p:val>
                                        </p:tav>
                                        <p:tav tm="100000">
                                          <p:val>
                                            <p:strVal val="#ppt_x"/>
                                          </p:val>
                                        </p:tav>
                                      </p:tavLst>
                                    </p:anim>
                                    <p:anim calcmode="lin" valueType="num">
                                      <p:cBhvr>
                                        <p:cTn id="19" dur="1000" fill="hold"/>
                                        <p:tgtEl>
                                          <p:spTgt spid="13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1+#ppt_w/2"/>
                                          </p:val>
                                        </p:tav>
                                        <p:tav tm="100000">
                                          <p:val>
                                            <p:strVal val="#ppt_x"/>
                                          </p:val>
                                        </p:tav>
                                      </p:tavLst>
                                    </p:anim>
                                    <p:anim calcmode="lin" valueType="num">
                                      <p:cBhvr additive="base">
                                        <p:cTn id="24" dur="500" fill="hold"/>
                                        <p:tgtEl>
                                          <p:spTgt spid="78"/>
                                        </p:tgtEl>
                                        <p:attrNameLst>
                                          <p:attrName>ppt_y</p:attrName>
                                        </p:attrNameLst>
                                      </p:cBhvr>
                                      <p:tavLst>
                                        <p:tav tm="0">
                                          <p:val>
                                            <p:strVal val="#ppt_y"/>
                                          </p:val>
                                        </p:tav>
                                        <p:tav tm="100000">
                                          <p:val>
                                            <p:strVal val="#ppt_y"/>
                                          </p:val>
                                        </p:tav>
                                      </p:tavLst>
                                    </p:anim>
                                  </p:childTnLst>
                                </p:cTn>
                              </p:par>
                            </p:childTnLst>
                          </p:cTn>
                        </p:par>
                        <p:par>
                          <p:cTn id="25" fill="hold">
                            <p:stCondLst>
                              <p:cond delay="1800"/>
                            </p:stCondLst>
                            <p:childTnLst>
                              <p:par>
                                <p:cTn id="26" presetID="2" presetClass="entr" presetSubtype="2" fill="hold" grpId="0" nodeType="afterEffect">
                                  <p:stCondLst>
                                    <p:cond delay="0"/>
                                  </p:stCondLst>
                                  <p:iterate type="lt">
                                    <p:tmPct val="10000"/>
                                  </p:iterate>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2450"/>
                            </p:stCondLst>
                            <p:childTnLst>
                              <p:par>
                                <p:cTn id="31" presetID="2" presetClass="entr" presetSubtype="2" fill="hold" grpId="0" nodeType="afterEffect">
                                  <p:stCondLst>
                                    <p:cond delay="0"/>
                                  </p:stCondLst>
                                  <p:iterate type="lt">
                                    <p:tmPct val="10000"/>
                                  </p:iterate>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1085057" y="1237856"/>
            <a:ext cx="9531280" cy="5432249"/>
            <a:chOff x="7989099" y="818292"/>
            <a:chExt cx="2216811" cy="5432249"/>
          </a:xfrm>
        </p:grpSpPr>
        <p:sp>
          <p:nvSpPr>
            <p:cNvPr id="146" name="文本框 145"/>
            <p:cNvSpPr txBox="1"/>
            <p:nvPr/>
          </p:nvSpPr>
          <p:spPr>
            <a:xfrm>
              <a:off x="7989099" y="818292"/>
              <a:ext cx="1827213"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环保业务背景介绍</a:t>
              </a:r>
            </a:p>
          </p:txBody>
        </p:sp>
        <p:sp>
          <p:nvSpPr>
            <p:cNvPr id="147" name="文本框 155"/>
            <p:cNvSpPr txBox="1">
              <a:spLocks noChangeArrowheads="1"/>
            </p:cNvSpPr>
            <p:nvPr/>
          </p:nvSpPr>
          <p:spPr bwMode="auto">
            <a:xfrm>
              <a:off x="8172858" y="2052148"/>
              <a:ext cx="2033052" cy="419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fontAlgn="auto">
                <a:lnSpc>
                  <a:spcPct val="200000"/>
                </a:lnSpc>
              </a:pPr>
              <a:r>
                <a:rPr lang="en-US" altLang="zh-CN" dirty="0">
                  <a:solidFill>
                    <a:srgbClr val="595959"/>
                  </a:solidFill>
                  <a:latin typeface="方正静蕾简体"/>
                  <a:ea typeface="方正静蕾简体"/>
                  <a:cs typeface="+mn-ea"/>
                  <a:sym typeface="+mn-lt"/>
                </a:rPr>
                <a:t>      </a:t>
              </a:r>
              <a:r>
                <a:rPr lang="zh-CN" altLang="en-US" dirty="0">
                  <a:solidFill>
                    <a:srgbClr val="595959"/>
                  </a:solidFill>
                  <a:latin typeface="方正静蕾简体"/>
                  <a:ea typeface="方正静蕾简体"/>
                  <a:cs typeface="+mn-ea"/>
                  <a:sym typeface="+mn-lt"/>
                </a:rPr>
                <a:t>利用行业环保大数据分析，企业可以评估自身的环保合规水平，并挖掘出各个生产环节、工艺流程、原材料结构与污染物排放的关系等，从而进行相关生产工艺和产品的改良。通过将环保大数据应用范围扩大至企业生产过程，可以有效推动企业生产工艺优化、技术升级，从而带动企业经济效益、行业地位的提升，进而实现污染物的源头控制，实现企业效益提升和污染物减排的双赢，这对于激活企业污染防治工作的积极性具有重大的推动力。</a:t>
              </a:r>
            </a:p>
            <a:p>
              <a:pPr lvl="0" fontAlgn="auto">
                <a:lnSpc>
                  <a:spcPct val="150000"/>
                </a:lnSpc>
              </a:pPr>
              <a:endParaRPr lang="zh-CN" altLang="en-US" dirty="0">
                <a:solidFill>
                  <a:srgbClr val="595959"/>
                </a:solidFill>
                <a:latin typeface="方正静蕾简体"/>
                <a:ea typeface="方正静蕾简体"/>
                <a:cs typeface="+mn-ea"/>
                <a:sym typeface="+mn-lt"/>
              </a:endParaRPr>
            </a:p>
            <a:p>
              <a:pPr lvl="0" fontAlgn="auto">
                <a:lnSpc>
                  <a:spcPct val="150000"/>
                </a:lnSpc>
              </a:pPr>
              <a:r>
                <a:rPr lang="zh-CN" altLang="en-US" dirty="0">
                  <a:solidFill>
                    <a:srgbClr val="595959"/>
                  </a:solidFill>
                  <a:latin typeface="方正静蕾简体"/>
                  <a:ea typeface="方正静蕾简体"/>
                  <a:cs typeface="+mn-ea"/>
                  <a:sym typeface="+mn-lt"/>
                </a:rPr>
                <a:t>  </a:t>
              </a:r>
            </a:p>
          </p:txBody>
        </p:sp>
      </p:gr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145"/>
                                        </p:tgtEl>
                                        <p:attrNameLst>
                                          <p:attrName>style.visibility</p:attrName>
                                        </p:attrNameLst>
                                      </p:cBhvr>
                                      <p:to>
                                        <p:strVal val="visible"/>
                                      </p:to>
                                    </p:set>
                                    <p:animEffect transition="in" filter="wipe(up)">
                                      <p:cBhvr>
                                        <p:cTn id="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04109" y="1237856"/>
            <a:ext cx="7856186"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浙江华兴有限公司环境公开报告</a:t>
            </a:r>
          </a:p>
        </p:txBody>
      </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pic>
        <p:nvPicPr>
          <p:cNvPr id="4" name="图片 3"/>
          <p:cNvPicPr>
            <a:picLocks noChangeAspect="1"/>
          </p:cNvPicPr>
          <p:nvPr/>
        </p:nvPicPr>
        <p:blipFill rotWithShape="1">
          <a:blip r:embed="rId3">
            <a:clrChange>
              <a:clrFrom>
                <a:srgbClr val="FFFFFF">
                  <a:alpha val="100000"/>
                </a:srgbClr>
              </a:clrFrom>
              <a:clrTo>
                <a:srgbClr val="FFFFFF">
                  <a:alpha val="100000"/>
                  <a:alpha val="0"/>
                </a:srgbClr>
              </a:clrTo>
            </a:clrChange>
          </a:blip>
          <a:srcRect l="856" t="3620" r="1037"/>
          <a:stretch/>
        </p:blipFill>
        <p:spPr>
          <a:xfrm>
            <a:off x="1589648" y="2447779"/>
            <a:ext cx="9425355" cy="34043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85059" y="1237856"/>
            <a:ext cx="7856186"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福建华兴玻璃有限公司环境信息</a:t>
            </a:r>
          </a:p>
        </p:txBody>
      </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275734" y="2790109"/>
            <a:ext cx="8138740" cy="25696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85059" y="1237856"/>
            <a:ext cx="7856186"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佛山华兴玻璃有限公司环境信息</a:t>
            </a:r>
          </a:p>
        </p:txBody>
      </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71787" y="2115667"/>
            <a:ext cx="10527980" cy="4130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61"/>
          <p:cNvSpPr txBox="1">
            <a:spLocks noChangeArrowheads="1"/>
          </p:cNvSpPr>
          <p:nvPr/>
        </p:nvSpPr>
        <p:spPr bwMode="auto">
          <a:xfrm>
            <a:off x="2554605" y="2432685"/>
            <a:ext cx="32238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595959"/>
                </a:solidFill>
                <a:latin typeface="+mn-lt"/>
                <a:ea typeface="+mn-ea"/>
                <a:cs typeface="+mn-ea"/>
                <a:sym typeface="+mn-lt"/>
              </a:rPr>
              <a:t>环保大数据有助于环境行政执法的信息化</a:t>
            </a:r>
          </a:p>
        </p:txBody>
      </p:sp>
      <p:grpSp>
        <p:nvGrpSpPr>
          <p:cNvPr id="87" name="组合 86"/>
          <p:cNvGrpSpPr/>
          <p:nvPr/>
        </p:nvGrpSpPr>
        <p:grpSpPr>
          <a:xfrm>
            <a:off x="1321486" y="2141168"/>
            <a:ext cx="1025525" cy="1239838"/>
            <a:chOff x="1321486" y="2496768"/>
            <a:chExt cx="1025525" cy="1239838"/>
          </a:xfrm>
        </p:grpSpPr>
        <p:sp>
          <p:nvSpPr>
            <p:cNvPr id="88" name="椭圆 31"/>
            <p:cNvSpPr/>
            <p:nvPr/>
          </p:nvSpPr>
          <p:spPr>
            <a:xfrm>
              <a:off x="1321486" y="2496768"/>
              <a:ext cx="1025525" cy="12398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89" name="矩形 71"/>
            <p:cNvSpPr>
              <a:spLocks noChangeArrowheads="1"/>
            </p:cNvSpPr>
            <p:nvPr/>
          </p:nvSpPr>
          <p:spPr bwMode="auto">
            <a:xfrm>
              <a:off x="1450975" y="2933701"/>
              <a:ext cx="762000" cy="708025"/>
            </a:xfrm>
            <a:prstGeom prst="rect">
              <a:avLst/>
            </a:prstGeom>
            <a:noFill/>
            <a:ln w="2857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b="1" dirty="0">
                  <a:solidFill>
                    <a:srgbClr val="605448"/>
                  </a:solidFill>
                  <a:latin typeface="+mn-lt"/>
                  <a:ea typeface="+mn-ea"/>
                  <a:cs typeface="+mn-ea"/>
                  <a:sym typeface="+mn-lt"/>
                </a:rPr>
                <a:t>01</a:t>
              </a:r>
              <a:endParaRPr lang="zh-CN" altLang="en-US" sz="3600" b="1" dirty="0">
                <a:solidFill>
                  <a:srgbClr val="605448"/>
                </a:solidFill>
                <a:latin typeface="+mn-lt"/>
                <a:ea typeface="+mn-ea"/>
                <a:cs typeface="+mn-ea"/>
                <a:sym typeface="+mn-lt"/>
              </a:endParaRPr>
            </a:p>
          </p:txBody>
        </p:sp>
        <p:grpSp>
          <p:nvGrpSpPr>
            <p:cNvPr id="90" name="组合 5"/>
            <p:cNvGrpSpPr/>
            <p:nvPr/>
          </p:nvGrpSpPr>
          <p:grpSpPr bwMode="auto">
            <a:xfrm>
              <a:off x="1584325" y="2544763"/>
              <a:ext cx="536575" cy="473075"/>
              <a:chOff x="7509111" y="2144857"/>
              <a:chExt cx="1157049" cy="1019200"/>
            </a:xfrm>
          </p:grpSpPr>
          <p:sp>
            <p:nvSpPr>
              <p:cNvPr id="91" name="任意多边形 90"/>
              <p:cNvSpPr/>
              <p:nvPr/>
            </p:nvSpPr>
            <p:spPr>
              <a:xfrm>
                <a:off x="7509111" y="2363746"/>
                <a:ext cx="1157049" cy="800311"/>
              </a:xfrm>
              <a:custGeom>
                <a:avLst/>
                <a:gdLst>
                  <a:gd name="connsiteX0" fmla="*/ 582519 w 1166674"/>
                  <a:gd name="connsiteY0" fmla="*/ 223878 h 732468"/>
                  <a:gd name="connsiteX1" fmla="*/ 236155 w 1166674"/>
                  <a:gd name="connsiteY1" fmla="*/ 2205 h 732468"/>
                  <a:gd name="connsiteX2" fmla="*/ 628 w 1166674"/>
                  <a:gd name="connsiteY2" fmla="*/ 390133 h 732468"/>
                  <a:gd name="connsiteX3" fmla="*/ 305428 w 1166674"/>
                  <a:gd name="connsiteY3" fmla="*/ 722642 h 732468"/>
                  <a:gd name="connsiteX4" fmla="*/ 540955 w 1166674"/>
                  <a:gd name="connsiteY4" fmla="*/ 611805 h 732468"/>
                  <a:gd name="connsiteX5" fmla="*/ 734919 w 1166674"/>
                  <a:gd name="connsiteY5" fmla="*/ 722642 h 732468"/>
                  <a:gd name="connsiteX6" fmla="*/ 1095137 w 1166674"/>
                  <a:gd name="connsiteY6" fmla="*/ 556387 h 732468"/>
                  <a:gd name="connsiteX7" fmla="*/ 1122846 w 1166674"/>
                  <a:gd name="connsiteY7" fmla="*/ 43769 h 732468"/>
                  <a:gd name="connsiteX8" fmla="*/ 582519 w 1166674"/>
                  <a:gd name="connsiteY8" fmla="*/ 223878 h 732468"/>
                  <a:gd name="connsiteX0-1" fmla="*/ 582519 w 1166674"/>
                  <a:gd name="connsiteY0-2" fmla="*/ 223878 h 732468"/>
                  <a:gd name="connsiteX1-3" fmla="*/ 236155 w 1166674"/>
                  <a:gd name="connsiteY1-4" fmla="*/ 2205 h 732468"/>
                  <a:gd name="connsiteX2-5" fmla="*/ 628 w 1166674"/>
                  <a:gd name="connsiteY2-6" fmla="*/ 390133 h 732468"/>
                  <a:gd name="connsiteX3-7" fmla="*/ 305428 w 1166674"/>
                  <a:gd name="connsiteY3-8" fmla="*/ 722642 h 732468"/>
                  <a:gd name="connsiteX4-9" fmla="*/ 540955 w 1166674"/>
                  <a:gd name="connsiteY4-10" fmla="*/ 611805 h 732468"/>
                  <a:gd name="connsiteX5-11" fmla="*/ 734919 w 1166674"/>
                  <a:gd name="connsiteY5-12" fmla="*/ 722642 h 732468"/>
                  <a:gd name="connsiteX6-13" fmla="*/ 1095137 w 1166674"/>
                  <a:gd name="connsiteY6-14" fmla="*/ 556387 h 732468"/>
                  <a:gd name="connsiteX7-15" fmla="*/ 1122846 w 1166674"/>
                  <a:gd name="connsiteY7-16" fmla="*/ 43769 h 732468"/>
                  <a:gd name="connsiteX8-17" fmla="*/ 582519 w 1166674"/>
                  <a:gd name="connsiteY8-18" fmla="*/ 223878 h 732468"/>
                  <a:gd name="connsiteX0-19" fmla="*/ 582519 w 1166674"/>
                  <a:gd name="connsiteY0-20" fmla="*/ 226644 h 735234"/>
                  <a:gd name="connsiteX1-21" fmla="*/ 236155 w 1166674"/>
                  <a:gd name="connsiteY1-22" fmla="*/ 4971 h 735234"/>
                  <a:gd name="connsiteX2-23" fmla="*/ 628 w 1166674"/>
                  <a:gd name="connsiteY2-24" fmla="*/ 392899 h 735234"/>
                  <a:gd name="connsiteX3-25" fmla="*/ 305428 w 1166674"/>
                  <a:gd name="connsiteY3-26" fmla="*/ 725408 h 735234"/>
                  <a:gd name="connsiteX4-27" fmla="*/ 540955 w 1166674"/>
                  <a:gd name="connsiteY4-28" fmla="*/ 614571 h 735234"/>
                  <a:gd name="connsiteX5-29" fmla="*/ 734919 w 1166674"/>
                  <a:gd name="connsiteY5-30" fmla="*/ 725408 h 735234"/>
                  <a:gd name="connsiteX6-31" fmla="*/ 1095137 w 1166674"/>
                  <a:gd name="connsiteY6-32" fmla="*/ 559153 h 735234"/>
                  <a:gd name="connsiteX7-33" fmla="*/ 1122846 w 1166674"/>
                  <a:gd name="connsiteY7-34" fmla="*/ 46535 h 735234"/>
                  <a:gd name="connsiteX8-35" fmla="*/ 582519 w 1166674"/>
                  <a:gd name="connsiteY8-36" fmla="*/ 226644 h 735234"/>
                  <a:gd name="connsiteX0-37" fmla="*/ 582519 w 1166674"/>
                  <a:gd name="connsiteY0-38" fmla="*/ 226644 h 735234"/>
                  <a:gd name="connsiteX1-39" fmla="*/ 236155 w 1166674"/>
                  <a:gd name="connsiteY1-40" fmla="*/ 4971 h 735234"/>
                  <a:gd name="connsiteX2-41" fmla="*/ 628 w 1166674"/>
                  <a:gd name="connsiteY2-42" fmla="*/ 392899 h 735234"/>
                  <a:gd name="connsiteX3-43" fmla="*/ 305428 w 1166674"/>
                  <a:gd name="connsiteY3-44" fmla="*/ 725408 h 735234"/>
                  <a:gd name="connsiteX4-45" fmla="*/ 540955 w 1166674"/>
                  <a:gd name="connsiteY4-46" fmla="*/ 614571 h 735234"/>
                  <a:gd name="connsiteX5-47" fmla="*/ 734919 w 1166674"/>
                  <a:gd name="connsiteY5-48" fmla="*/ 725408 h 735234"/>
                  <a:gd name="connsiteX6-49" fmla="*/ 1095137 w 1166674"/>
                  <a:gd name="connsiteY6-50" fmla="*/ 559153 h 735234"/>
                  <a:gd name="connsiteX7-51" fmla="*/ 1122846 w 1166674"/>
                  <a:gd name="connsiteY7-52" fmla="*/ 46535 h 735234"/>
                  <a:gd name="connsiteX8-53" fmla="*/ 582519 w 1166674"/>
                  <a:gd name="connsiteY8-54" fmla="*/ 226644 h 735234"/>
                  <a:gd name="connsiteX0-55" fmla="*/ 582519 w 1166674"/>
                  <a:gd name="connsiteY0-56" fmla="*/ 226644 h 735234"/>
                  <a:gd name="connsiteX1-57" fmla="*/ 236155 w 1166674"/>
                  <a:gd name="connsiteY1-58" fmla="*/ 4971 h 735234"/>
                  <a:gd name="connsiteX2-59" fmla="*/ 628 w 1166674"/>
                  <a:gd name="connsiteY2-60" fmla="*/ 392899 h 735234"/>
                  <a:gd name="connsiteX3-61" fmla="*/ 305428 w 1166674"/>
                  <a:gd name="connsiteY3-62" fmla="*/ 725408 h 735234"/>
                  <a:gd name="connsiteX4-63" fmla="*/ 540955 w 1166674"/>
                  <a:gd name="connsiteY4-64" fmla="*/ 614571 h 735234"/>
                  <a:gd name="connsiteX5-65" fmla="*/ 734919 w 1166674"/>
                  <a:gd name="connsiteY5-66" fmla="*/ 725408 h 735234"/>
                  <a:gd name="connsiteX6-67" fmla="*/ 1095137 w 1166674"/>
                  <a:gd name="connsiteY6-68" fmla="*/ 559153 h 735234"/>
                  <a:gd name="connsiteX7-69" fmla="*/ 1122846 w 1166674"/>
                  <a:gd name="connsiteY7-70" fmla="*/ 46535 h 735234"/>
                  <a:gd name="connsiteX8-71" fmla="*/ 582519 w 1166674"/>
                  <a:gd name="connsiteY8-72" fmla="*/ 226644 h 735234"/>
                  <a:gd name="connsiteX0-73" fmla="*/ 582519 w 1131746"/>
                  <a:gd name="connsiteY0-74" fmla="*/ 226644 h 735234"/>
                  <a:gd name="connsiteX1-75" fmla="*/ 236155 w 1131746"/>
                  <a:gd name="connsiteY1-76" fmla="*/ 4971 h 735234"/>
                  <a:gd name="connsiteX2-77" fmla="*/ 628 w 1131746"/>
                  <a:gd name="connsiteY2-78" fmla="*/ 392899 h 735234"/>
                  <a:gd name="connsiteX3-79" fmla="*/ 305428 w 1131746"/>
                  <a:gd name="connsiteY3-80" fmla="*/ 725408 h 735234"/>
                  <a:gd name="connsiteX4-81" fmla="*/ 540955 w 1131746"/>
                  <a:gd name="connsiteY4-82" fmla="*/ 614571 h 735234"/>
                  <a:gd name="connsiteX5-83" fmla="*/ 734919 w 1131746"/>
                  <a:gd name="connsiteY5-84" fmla="*/ 725408 h 735234"/>
                  <a:gd name="connsiteX6-85" fmla="*/ 1095137 w 1131746"/>
                  <a:gd name="connsiteY6-86" fmla="*/ 559153 h 735234"/>
                  <a:gd name="connsiteX7-87" fmla="*/ 1053574 w 1131746"/>
                  <a:gd name="connsiteY7-88" fmla="*/ 74245 h 735234"/>
                  <a:gd name="connsiteX8-89" fmla="*/ 582519 w 1131746"/>
                  <a:gd name="connsiteY8-90" fmla="*/ 226644 h 735234"/>
                  <a:gd name="connsiteX0-91" fmla="*/ 582519 w 1137803"/>
                  <a:gd name="connsiteY0-92" fmla="*/ 226644 h 735234"/>
                  <a:gd name="connsiteX1-93" fmla="*/ 236155 w 1137803"/>
                  <a:gd name="connsiteY1-94" fmla="*/ 4971 h 735234"/>
                  <a:gd name="connsiteX2-95" fmla="*/ 628 w 1137803"/>
                  <a:gd name="connsiteY2-96" fmla="*/ 392899 h 735234"/>
                  <a:gd name="connsiteX3-97" fmla="*/ 305428 w 1137803"/>
                  <a:gd name="connsiteY3-98" fmla="*/ 725408 h 735234"/>
                  <a:gd name="connsiteX4-99" fmla="*/ 540955 w 1137803"/>
                  <a:gd name="connsiteY4-100" fmla="*/ 614571 h 735234"/>
                  <a:gd name="connsiteX5-101" fmla="*/ 734919 w 1137803"/>
                  <a:gd name="connsiteY5-102" fmla="*/ 725408 h 735234"/>
                  <a:gd name="connsiteX6-103" fmla="*/ 1095137 w 1137803"/>
                  <a:gd name="connsiteY6-104" fmla="*/ 559153 h 735234"/>
                  <a:gd name="connsiteX7-105" fmla="*/ 1053574 w 1137803"/>
                  <a:gd name="connsiteY7-106" fmla="*/ 74245 h 735234"/>
                  <a:gd name="connsiteX8-107" fmla="*/ 582519 w 1137803"/>
                  <a:gd name="connsiteY8-108" fmla="*/ 226644 h 735234"/>
                  <a:gd name="connsiteX0-109" fmla="*/ 582519 w 1137803"/>
                  <a:gd name="connsiteY0-110" fmla="*/ 226644 h 735234"/>
                  <a:gd name="connsiteX1-111" fmla="*/ 236155 w 1137803"/>
                  <a:gd name="connsiteY1-112" fmla="*/ 4971 h 735234"/>
                  <a:gd name="connsiteX2-113" fmla="*/ 628 w 1137803"/>
                  <a:gd name="connsiteY2-114" fmla="*/ 392899 h 735234"/>
                  <a:gd name="connsiteX3-115" fmla="*/ 305428 w 1137803"/>
                  <a:gd name="connsiteY3-116" fmla="*/ 725408 h 735234"/>
                  <a:gd name="connsiteX4-117" fmla="*/ 540955 w 1137803"/>
                  <a:gd name="connsiteY4-118" fmla="*/ 614571 h 735234"/>
                  <a:gd name="connsiteX5-119" fmla="*/ 734919 w 1137803"/>
                  <a:gd name="connsiteY5-120" fmla="*/ 725408 h 735234"/>
                  <a:gd name="connsiteX6-121" fmla="*/ 1095137 w 1137803"/>
                  <a:gd name="connsiteY6-122" fmla="*/ 559153 h 735234"/>
                  <a:gd name="connsiteX7-123" fmla="*/ 1053574 w 1137803"/>
                  <a:gd name="connsiteY7-124" fmla="*/ 74245 h 735234"/>
                  <a:gd name="connsiteX8-125" fmla="*/ 582519 w 1137803"/>
                  <a:gd name="connsiteY8-126" fmla="*/ 226644 h 735234"/>
                  <a:gd name="connsiteX0-127" fmla="*/ 582519 w 1140842"/>
                  <a:gd name="connsiteY0-128" fmla="*/ 226644 h 735234"/>
                  <a:gd name="connsiteX1-129" fmla="*/ 236155 w 1140842"/>
                  <a:gd name="connsiteY1-130" fmla="*/ 4971 h 735234"/>
                  <a:gd name="connsiteX2-131" fmla="*/ 628 w 1140842"/>
                  <a:gd name="connsiteY2-132" fmla="*/ 392899 h 735234"/>
                  <a:gd name="connsiteX3-133" fmla="*/ 305428 w 1140842"/>
                  <a:gd name="connsiteY3-134" fmla="*/ 725408 h 735234"/>
                  <a:gd name="connsiteX4-135" fmla="*/ 540955 w 1140842"/>
                  <a:gd name="connsiteY4-136" fmla="*/ 614571 h 735234"/>
                  <a:gd name="connsiteX5-137" fmla="*/ 1095137 w 1140842"/>
                  <a:gd name="connsiteY5-138" fmla="*/ 559153 h 735234"/>
                  <a:gd name="connsiteX6-139" fmla="*/ 1053574 w 1140842"/>
                  <a:gd name="connsiteY6-140" fmla="*/ 74245 h 735234"/>
                  <a:gd name="connsiteX7-141" fmla="*/ 582519 w 1140842"/>
                  <a:gd name="connsiteY7-142" fmla="*/ 226644 h 735234"/>
                  <a:gd name="connsiteX0-143" fmla="*/ 582519 w 1140842"/>
                  <a:gd name="connsiteY0-144" fmla="*/ 226644 h 735234"/>
                  <a:gd name="connsiteX1-145" fmla="*/ 236155 w 1140842"/>
                  <a:gd name="connsiteY1-146" fmla="*/ 4971 h 735234"/>
                  <a:gd name="connsiteX2-147" fmla="*/ 628 w 1140842"/>
                  <a:gd name="connsiteY2-148" fmla="*/ 392899 h 735234"/>
                  <a:gd name="connsiteX3-149" fmla="*/ 305428 w 1140842"/>
                  <a:gd name="connsiteY3-150" fmla="*/ 725408 h 735234"/>
                  <a:gd name="connsiteX4-151" fmla="*/ 540955 w 1140842"/>
                  <a:gd name="connsiteY4-152" fmla="*/ 614571 h 735234"/>
                  <a:gd name="connsiteX5-153" fmla="*/ 1095137 w 1140842"/>
                  <a:gd name="connsiteY5-154" fmla="*/ 559153 h 735234"/>
                  <a:gd name="connsiteX6-155" fmla="*/ 1053574 w 1140842"/>
                  <a:gd name="connsiteY6-156" fmla="*/ 74245 h 735234"/>
                  <a:gd name="connsiteX7-157" fmla="*/ 582519 w 1140842"/>
                  <a:gd name="connsiteY7-158" fmla="*/ 226644 h 735234"/>
                  <a:gd name="connsiteX0-159" fmla="*/ 582519 w 1140842"/>
                  <a:gd name="connsiteY0-160" fmla="*/ 226644 h 743441"/>
                  <a:gd name="connsiteX1-161" fmla="*/ 236155 w 1140842"/>
                  <a:gd name="connsiteY1-162" fmla="*/ 4971 h 743441"/>
                  <a:gd name="connsiteX2-163" fmla="*/ 628 w 1140842"/>
                  <a:gd name="connsiteY2-164" fmla="*/ 392899 h 743441"/>
                  <a:gd name="connsiteX3-165" fmla="*/ 305428 w 1140842"/>
                  <a:gd name="connsiteY3-166" fmla="*/ 725408 h 743441"/>
                  <a:gd name="connsiteX4-167" fmla="*/ 540955 w 1140842"/>
                  <a:gd name="connsiteY4-168" fmla="*/ 614571 h 743441"/>
                  <a:gd name="connsiteX5-169" fmla="*/ 1095137 w 1140842"/>
                  <a:gd name="connsiteY5-170" fmla="*/ 559153 h 743441"/>
                  <a:gd name="connsiteX6-171" fmla="*/ 1053574 w 1140842"/>
                  <a:gd name="connsiteY6-172" fmla="*/ 74245 h 743441"/>
                  <a:gd name="connsiteX7-173" fmla="*/ 582519 w 1140842"/>
                  <a:gd name="connsiteY7-174" fmla="*/ 226644 h 743441"/>
                  <a:gd name="connsiteX0-175" fmla="*/ 582519 w 1140842"/>
                  <a:gd name="connsiteY0-176" fmla="*/ 226644 h 756134"/>
                  <a:gd name="connsiteX1-177" fmla="*/ 236155 w 1140842"/>
                  <a:gd name="connsiteY1-178" fmla="*/ 4971 h 756134"/>
                  <a:gd name="connsiteX2-179" fmla="*/ 628 w 1140842"/>
                  <a:gd name="connsiteY2-180" fmla="*/ 392899 h 756134"/>
                  <a:gd name="connsiteX3-181" fmla="*/ 305428 w 1140842"/>
                  <a:gd name="connsiteY3-182" fmla="*/ 725408 h 756134"/>
                  <a:gd name="connsiteX4-183" fmla="*/ 540955 w 1140842"/>
                  <a:gd name="connsiteY4-184" fmla="*/ 614571 h 756134"/>
                  <a:gd name="connsiteX5-185" fmla="*/ 1095137 w 1140842"/>
                  <a:gd name="connsiteY5-186" fmla="*/ 559153 h 756134"/>
                  <a:gd name="connsiteX6-187" fmla="*/ 1053574 w 1140842"/>
                  <a:gd name="connsiteY6-188" fmla="*/ 74245 h 756134"/>
                  <a:gd name="connsiteX7-189" fmla="*/ 582519 w 1140842"/>
                  <a:gd name="connsiteY7-190" fmla="*/ 226644 h 756134"/>
                  <a:gd name="connsiteX0-191" fmla="*/ 590394 w 1148717"/>
                  <a:gd name="connsiteY0-192" fmla="*/ 226644 h 756134"/>
                  <a:gd name="connsiteX1-193" fmla="*/ 244030 w 1148717"/>
                  <a:gd name="connsiteY1-194" fmla="*/ 4971 h 756134"/>
                  <a:gd name="connsiteX2-195" fmla="*/ 8503 w 1148717"/>
                  <a:gd name="connsiteY2-196" fmla="*/ 392899 h 756134"/>
                  <a:gd name="connsiteX3-197" fmla="*/ 548830 w 1148717"/>
                  <a:gd name="connsiteY3-198" fmla="*/ 614571 h 756134"/>
                  <a:gd name="connsiteX4-199" fmla="*/ 1103012 w 1148717"/>
                  <a:gd name="connsiteY4-200" fmla="*/ 559153 h 756134"/>
                  <a:gd name="connsiteX5-201" fmla="*/ 1061449 w 1148717"/>
                  <a:gd name="connsiteY5-202" fmla="*/ 74245 h 756134"/>
                  <a:gd name="connsiteX6-203" fmla="*/ 590394 w 1148717"/>
                  <a:gd name="connsiteY6-204" fmla="*/ 226644 h 756134"/>
                  <a:gd name="connsiteX0-205" fmla="*/ 590394 w 1148717"/>
                  <a:gd name="connsiteY0-206" fmla="*/ 226644 h 784718"/>
                  <a:gd name="connsiteX1-207" fmla="*/ 244030 w 1148717"/>
                  <a:gd name="connsiteY1-208" fmla="*/ 4971 h 784718"/>
                  <a:gd name="connsiteX2-209" fmla="*/ 8503 w 1148717"/>
                  <a:gd name="connsiteY2-210" fmla="*/ 392899 h 784718"/>
                  <a:gd name="connsiteX3-211" fmla="*/ 548830 w 1148717"/>
                  <a:gd name="connsiteY3-212" fmla="*/ 614571 h 784718"/>
                  <a:gd name="connsiteX4-213" fmla="*/ 1103012 w 1148717"/>
                  <a:gd name="connsiteY4-214" fmla="*/ 559153 h 784718"/>
                  <a:gd name="connsiteX5-215" fmla="*/ 1061449 w 1148717"/>
                  <a:gd name="connsiteY5-216" fmla="*/ 74245 h 784718"/>
                  <a:gd name="connsiteX6-217" fmla="*/ 590394 w 1148717"/>
                  <a:gd name="connsiteY6-218" fmla="*/ 226644 h 784718"/>
                  <a:gd name="connsiteX0-219" fmla="*/ 590394 w 1148717"/>
                  <a:gd name="connsiteY0-220" fmla="*/ 226644 h 784718"/>
                  <a:gd name="connsiteX1-221" fmla="*/ 244030 w 1148717"/>
                  <a:gd name="connsiteY1-222" fmla="*/ 4971 h 784718"/>
                  <a:gd name="connsiteX2-223" fmla="*/ 8503 w 1148717"/>
                  <a:gd name="connsiteY2-224" fmla="*/ 392899 h 784718"/>
                  <a:gd name="connsiteX3-225" fmla="*/ 548830 w 1148717"/>
                  <a:gd name="connsiteY3-226" fmla="*/ 614571 h 784718"/>
                  <a:gd name="connsiteX4-227" fmla="*/ 1103012 w 1148717"/>
                  <a:gd name="connsiteY4-228" fmla="*/ 559153 h 784718"/>
                  <a:gd name="connsiteX5-229" fmla="*/ 1061449 w 1148717"/>
                  <a:gd name="connsiteY5-230" fmla="*/ 74245 h 784718"/>
                  <a:gd name="connsiteX6-231" fmla="*/ 590394 w 1148717"/>
                  <a:gd name="connsiteY6-232" fmla="*/ 226644 h 784718"/>
                  <a:gd name="connsiteX0-233" fmla="*/ 581944 w 1140267"/>
                  <a:gd name="connsiteY0-234" fmla="*/ 226644 h 799900"/>
                  <a:gd name="connsiteX1-235" fmla="*/ 235580 w 1140267"/>
                  <a:gd name="connsiteY1-236" fmla="*/ 4971 h 799900"/>
                  <a:gd name="connsiteX2-237" fmla="*/ 53 w 1140267"/>
                  <a:gd name="connsiteY2-238" fmla="*/ 392899 h 799900"/>
                  <a:gd name="connsiteX3-239" fmla="*/ 540380 w 1140267"/>
                  <a:gd name="connsiteY3-240" fmla="*/ 614571 h 799900"/>
                  <a:gd name="connsiteX4-241" fmla="*/ 1094562 w 1140267"/>
                  <a:gd name="connsiteY4-242" fmla="*/ 559153 h 799900"/>
                  <a:gd name="connsiteX5-243" fmla="*/ 1052999 w 1140267"/>
                  <a:gd name="connsiteY5-244" fmla="*/ 74245 h 799900"/>
                  <a:gd name="connsiteX6-245" fmla="*/ 581944 w 1140267"/>
                  <a:gd name="connsiteY6-246" fmla="*/ 226644 h 799900"/>
                  <a:gd name="connsiteX0-247" fmla="*/ 581944 w 1157049"/>
                  <a:gd name="connsiteY0-248" fmla="*/ 226644 h 799900"/>
                  <a:gd name="connsiteX1-249" fmla="*/ 235580 w 1157049"/>
                  <a:gd name="connsiteY1-250" fmla="*/ 4971 h 799900"/>
                  <a:gd name="connsiteX2-251" fmla="*/ 53 w 1157049"/>
                  <a:gd name="connsiteY2-252" fmla="*/ 392899 h 799900"/>
                  <a:gd name="connsiteX3-253" fmla="*/ 540380 w 1157049"/>
                  <a:gd name="connsiteY3-254" fmla="*/ 614571 h 799900"/>
                  <a:gd name="connsiteX4-255" fmla="*/ 1094562 w 1157049"/>
                  <a:gd name="connsiteY4-256" fmla="*/ 559153 h 799900"/>
                  <a:gd name="connsiteX5-257" fmla="*/ 1052999 w 1157049"/>
                  <a:gd name="connsiteY5-258" fmla="*/ 74245 h 799900"/>
                  <a:gd name="connsiteX6-259" fmla="*/ 581944 w 1157049"/>
                  <a:gd name="connsiteY6-260" fmla="*/ 226644 h 799900"/>
                  <a:gd name="connsiteX0-261" fmla="*/ 581944 w 1157049"/>
                  <a:gd name="connsiteY0-262" fmla="*/ 226644 h 799900"/>
                  <a:gd name="connsiteX1-263" fmla="*/ 235580 w 1157049"/>
                  <a:gd name="connsiteY1-264" fmla="*/ 4971 h 799900"/>
                  <a:gd name="connsiteX2-265" fmla="*/ 53 w 1157049"/>
                  <a:gd name="connsiteY2-266" fmla="*/ 392899 h 799900"/>
                  <a:gd name="connsiteX3-267" fmla="*/ 540380 w 1157049"/>
                  <a:gd name="connsiteY3-268" fmla="*/ 614571 h 799900"/>
                  <a:gd name="connsiteX4-269" fmla="*/ 1094562 w 1157049"/>
                  <a:gd name="connsiteY4-270" fmla="*/ 559153 h 799900"/>
                  <a:gd name="connsiteX5-271" fmla="*/ 1052999 w 1157049"/>
                  <a:gd name="connsiteY5-272" fmla="*/ 74245 h 799900"/>
                  <a:gd name="connsiteX6-273" fmla="*/ 581944 w 1157049"/>
                  <a:gd name="connsiteY6-274" fmla="*/ 226644 h 799900"/>
                </a:gdLst>
                <a:ahLst/>
                <a:cxnLst>
                  <a:cxn ang="0">
                    <a:pos x="connsiteX0-261" y="connsiteY0-262"/>
                  </a:cxn>
                  <a:cxn ang="0">
                    <a:pos x="connsiteX1-263" y="connsiteY1-264"/>
                  </a:cxn>
                  <a:cxn ang="0">
                    <a:pos x="connsiteX2-265" y="connsiteY2-266"/>
                  </a:cxn>
                  <a:cxn ang="0">
                    <a:pos x="connsiteX3-267" y="connsiteY3-268"/>
                  </a:cxn>
                  <a:cxn ang="0">
                    <a:pos x="connsiteX4-269" y="connsiteY4-270"/>
                  </a:cxn>
                  <a:cxn ang="0">
                    <a:pos x="connsiteX5-271" y="connsiteY5-272"/>
                  </a:cxn>
                  <a:cxn ang="0">
                    <a:pos x="connsiteX6-273" y="connsiteY6-274"/>
                  </a:cxn>
                </a:cxnLst>
                <a:rect l="l" t="t" r="r" b="b"/>
                <a:pathLst>
                  <a:path w="1157049" h="799900">
                    <a:moveTo>
                      <a:pt x="581944" y="226644"/>
                    </a:moveTo>
                    <a:cubicBezTo>
                      <a:pt x="475725" y="67317"/>
                      <a:pt x="332562" y="-22738"/>
                      <a:pt x="235580" y="4971"/>
                    </a:cubicBezTo>
                    <a:cubicBezTo>
                      <a:pt x="138598" y="32680"/>
                      <a:pt x="-3122" y="205574"/>
                      <a:pt x="53" y="392899"/>
                    </a:cubicBezTo>
                    <a:cubicBezTo>
                      <a:pt x="3228" y="580224"/>
                      <a:pt x="176987" y="1063112"/>
                      <a:pt x="540380" y="614571"/>
                    </a:cubicBezTo>
                    <a:cubicBezTo>
                      <a:pt x="795823" y="920237"/>
                      <a:pt x="971025" y="773032"/>
                      <a:pt x="1094562" y="559153"/>
                    </a:cubicBezTo>
                    <a:cubicBezTo>
                      <a:pt x="1218099" y="345274"/>
                      <a:pt x="1133817" y="134281"/>
                      <a:pt x="1052999" y="74245"/>
                    </a:cubicBezTo>
                    <a:cubicBezTo>
                      <a:pt x="972181" y="14209"/>
                      <a:pt x="618889" y="25753"/>
                      <a:pt x="581944" y="226644"/>
                    </a:cubicBezTo>
                    <a:close/>
                  </a:path>
                </a:pathLst>
              </a:custGeom>
              <a:blipFill>
                <a:blip r:embed="rId3"/>
                <a:stretch>
                  <a:fillRect b="-14000"/>
                </a:stretch>
              </a:bli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92" name="任意多边形 91"/>
              <p:cNvSpPr/>
              <p:nvPr/>
            </p:nvSpPr>
            <p:spPr>
              <a:xfrm>
                <a:off x="8008901" y="2688657"/>
                <a:ext cx="164315" cy="0"/>
              </a:xfrm>
              <a:custGeom>
                <a:avLst/>
                <a:gdLst>
                  <a:gd name="connsiteX0" fmla="*/ 0 w 166255"/>
                  <a:gd name="connsiteY0" fmla="*/ 0 h 0"/>
                  <a:gd name="connsiteX1" fmla="*/ 166255 w 166255"/>
                  <a:gd name="connsiteY1" fmla="*/ 0 h 0"/>
                </a:gdLst>
                <a:ahLst/>
                <a:cxnLst>
                  <a:cxn ang="0">
                    <a:pos x="connsiteX0" y="connsiteY0"/>
                  </a:cxn>
                  <a:cxn ang="0">
                    <a:pos x="connsiteX1" y="connsiteY1"/>
                  </a:cxn>
                </a:cxnLst>
                <a:rect l="l" t="t" r="r" b="b"/>
                <a:pathLst>
                  <a:path w="166255">
                    <a:moveTo>
                      <a:pt x="0" y="0"/>
                    </a:moveTo>
                    <a:lnTo>
                      <a:pt x="166255" y="0"/>
                    </a:lnTo>
                  </a:path>
                </a:pathLst>
              </a:custGeom>
              <a:blipFill>
                <a:blip r:embed="rId4"/>
                <a:stretch>
                  <a:fillRect b="-14000"/>
                </a:stretch>
              </a:bli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93" name="任意多边形 92"/>
              <p:cNvSpPr/>
              <p:nvPr/>
            </p:nvSpPr>
            <p:spPr>
              <a:xfrm>
                <a:off x="8097905" y="2144857"/>
                <a:ext cx="143775" cy="543800"/>
              </a:xfrm>
              <a:custGeom>
                <a:avLst/>
                <a:gdLst>
                  <a:gd name="connsiteX0" fmla="*/ 0 w 142875"/>
                  <a:gd name="connsiteY0" fmla="*/ 542925 h 542925"/>
                  <a:gd name="connsiteX1" fmla="*/ 28575 w 142875"/>
                  <a:gd name="connsiteY1" fmla="*/ 219075 h 542925"/>
                  <a:gd name="connsiteX2" fmla="*/ 142875 w 142875"/>
                  <a:gd name="connsiteY2" fmla="*/ 0 h 542925"/>
                </a:gdLst>
                <a:ahLst/>
                <a:cxnLst>
                  <a:cxn ang="0">
                    <a:pos x="connsiteX0" y="connsiteY0"/>
                  </a:cxn>
                  <a:cxn ang="0">
                    <a:pos x="connsiteX1" y="connsiteY1"/>
                  </a:cxn>
                  <a:cxn ang="0">
                    <a:pos x="connsiteX2" y="connsiteY2"/>
                  </a:cxn>
                </a:cxnLst>
                <a:rect l="l" t="t" r="r" b="b"/>
                <a:pathLst>
                  <a:path w="142875" h="542925">
                    <a:moveTo>
                      <a:pt x="0" y="542925"/>
                    </a:moveTo>
                    <a:cubicBezTo>
                      <a:pt x="2381" y="426243"/>
                      <a:pt x="4763" y="309562"/>
                      <a:pt x="28575" y="219075"/>
                    </a:cubicBezTo>
                    <a:cubicBezTo>
                      <a:pt x="52387" y="128588"/>
                      <a:pt x="97631" y="64294"/>
                      <a:pt x="142875" y="0"/>
                    </a:cubicBezTo>
                  </a:path>
                </a:pathLst>
              </a:custGeom>
              <a:blipFill>
                <a:blip r:embed="rId4"/>
                <a:stretch>
                  <a:fillRect b="-14000"/>
                </a:stretch>
              </a:bli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grpSp>
      </p:grpSp>
      <p:sp>
        <p:nvSpPr>
          <p:cNvPr id="94" name="文本框 84"/>
          <p:cNvSpPr txBox="1">
            <a:spLocks noChangeArrowheads="1"/>
          </p:cNvSpPr>
          <p:nvPr/>
        </p:nvSpPr>
        <p:spPr bwMode="auto">
          <a:xfrm>
            <a:off x="2554605" y="3969385"/>
            <a:ext cx="30549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595959"/>
                </a:solidFill>
                <a:latin typeface="+mn-lt"/>
                <a:ea typeface="+mn-ea"/>
                <a:cs typeface="+mn-ea"/>
                <a:sym typeface="+mn-lt"/>
              </a:rPr>
              <a:t>环保大数据有助于环境行政执法范围的全面化</a:t>
            </a:r>
          </a:p>
        </p:txBody>
      </p:sp>
      <p:sp>
        <p:nvSpPr>
          <p:cNvPr id="96" name="文本框 107"/>
          <p:cNvSpPr txBox="1">
            <a:spLocks noChangeArrowheads="1"/>
          </p:cNvSpPr>
          <p:nvPr/>
        </p:nvSpPr>
        <p:spPr bwMode="auto">
          <a:xfrm>
            <a:off x="7542530" y="2280285"/>
            <a:ext cx="33185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595959"/>
                </a:solidFill>
                <a:latin typeface="+mn-lt"/>
                <a:ea typeface="+mn-ea"/>
                <a:cs typeface="+mn-ea"/>
                <a:sym typeface="+mn-lt"/>
              </a:rPr>
              <a:t>环保大数据有助于环境行政执法决策的科学化</a:t>
            </a:r>
          </a:p>
        </p:txBody>
      </p:sp>
      <p:sp>
        <p:nvSpPr>
          <p:cNvPr id="98" name="文本框 112"/>
          <p:cNvSpPr txBox="1">
            <a:spLocks noChangeArrowheads="1"/>
          </p:cNvSpPr>
          <p:nvPr/>
        </p:nvSpPr>
        <p:spPr bwMode="auto">
          <a:xfrm>
            <a:off x="7496175" y="4153535"/>
            <a:ext cx="341185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a:solidFill>
                  <a:srgbClr val="595959"/>
                </a:solidFill>
                <a:latin typeface="+mn-lt"/>
                <a:ea typeface="+mn-ea"/>
                <a:cs typeface="+mn-ea"/>
                <a:sym typeface="+mn-lt"/>
              </a:rPr>
              <a:t>环保大数据有助于环境行政执法监管的精准化</a:t>
            </a:r>
          </a:p>
        </p:txBody>
      </p:sp>
      <p:grpSp>
        <p:nvGrpSpPr>
          <p:cNvPr id="100" name="组合 99"/>
          <p:cNvGrpSpPr/>
          <p:nvPr/>
        </p:nvGrpSpPr>
        <p:grpSpPr>
          <a:xfrm>
            <a:off x="1346200" y="3892550"/>
            <a:ext cx="1025525" cy="1300163"/>
            <a:chOff x="1346200" y="4248150"/>
            <a:chExt cx="1025525" cy="1300163"/>
          </a:xfrm>
          <a:noFill/>
        </p:grpSpPr>
        <p:sp>
          <p:nvSpPr>
            <p:cNvPr id="101" name="椭圆 31"/>
            <p:cNvSpPr/>
            <p:nvPr/>
          </p:nvSpPr>
          <p:spPr>
            <a:xfrm>
              <a:off x="1346200" y="4248150"/>
              <a:ext cx="1025525" cy="12398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02" name="矩形 96"/>
            <p:cNvSpPr>
              <a:spLocks noChangeArrowheads="1"/>
            </p:cNvSpPr>
            <p:nvPr/>
          </p:nvSpPr>
          <p:spPr bwMode="auto">
            <a:xfrm>
              <a:off x="1454150" y="4840288"/>
              <a:ext cx="825499" cy="708025"/>
            </a:xfrm>
            <a:prstGeom prst="rect">
              <a:avLst/>
            </a:prstGeom>
            <a:noFill/>
            <a:ln w="2857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b="1" dirty="0">
                  <a:solidFill>
                    <a:srgbClr val="605448"/>
                  </a:solidFill>
                  <a:cs typeface="+mn-ea"/>
                  <a:sym typeface="+mn-lt"/>
                </a:rPr>
                <a:t>02</a:t>
              </a:r>
              <a:endParaRPr lang="zh-CN" altLang="en-US" sz="3600" b="1" dirty="0">
                <a:solidFill>
                  <a:srgbClr val="605448"/>
                </a:solidFill>
                <a:cs typeface="+mn-ea"/>
                <a:sym typeface="+mn-lt"/>
              </a:endParaRPr>
            </a:p>
          </p:txBody>
        </p:sp>
        <p:grpSp>
          <p:nvGrpSpPr>
            <p:cNvPr id="103" name="组合 10"/>
            <p:cNvGrpSpPr/>
            <p:nvPr/>
          </p:nvGrpSpPr>
          <p:grpSpPr bwMode="auto">
            <a:xfrm>
              <a:off x="1611313" y="4416425"/>
              <a:ext cx="500062" cy="522288"/>
              <a:chOff x="7710221" y="2608730"/>
              <a:chExt cx="828208" cy="866128"/>
            </a:xfrm>
            <a:grpFill/>
          </p:grpSpPr>
          <p:sp>
            <p:nvSpPr>
              <p:cNvPr id="104" name="任意多边形 103"/>
              <p:cNvSpPr/>
              <p:nvPr/>
            </p:nvSpPr>
            <p:spPr>
              <a:xfrm>
                <a:off x="7710221" y="2608730"/>
                <a:ext cx="828208" cy="866128"/>
              </a:xfrm>
              <a:custGeom>
                <a:avLst/>
                <a:gdLst>
                  <a:gd name="connsiteX0" fmla="*/ 272960 w 895427"/>
                  <a:gd name="connsiteY0" fmla="*/ 0 h 751895"/>
                  <a:gd name="connsiteX1" fmla="*/ 595689 w 895427"/>
                  <a:gd name="connsiteY1" fmla="*/ 0 h 751895"/>
                  <a:gd name="connsiteX2" fmla="*/ 568795 w 895427"/>
                  <a:gd name="connsiteY2" fmla="*/ 457200 h 751895"/>
                  <a:gd name="connsiteX3" fmla="*/ 878077 w 895427"/>
                  <a:gd name="connsiteY3" fmla="*/ 672353 h 751895"/>
                  <a:gd name="connsiteX4" fmla="*/ 17465 w 895427"/>
                  <a:gd name="connsiteY4" fmla="*/ 739589 h 751895"/>
                  <a:gd name="connsiteX5" fmla="*/ 299854 w 895427"/>
                  <a:gd name="connsiteY5" fmla="*/ 443753 h 751895"/>
                  <a:gd name="connsiteX6" fmla="*/ 272960 w 895427"/>
                  <a:gd name="connsiteY6" fmla="*/ 0 h 751895"/>
                  <a:gd name="connsiteX0-1" fmla="*/ 272960 w 908267"/>
                  <a:gd name="connsiteY0-2" fmla="*/ 0 h 845792"/>
                  <a:gd name="connsiteX1-3" fmla="*/ 595689 w 908267"/>
                  <a:gd name="connsiteY1-4" fmla="*/ 0 h 845792"/>
                  <a:gd name="connsiteX2-5" fmla="*/ 568795 w 908267"/>
                  <a:gd name="connsiteY2-6" fmla="*/ 457200 h 845792"/>
                  <a:gd name="connsiteX3-7" fmla="*/ 891524 w 908267"/>
                  <a:gd name="connsiteY3-8" fmla="*/ 833718 h 845792"/>
                  <a:gd name="connsiteX4-9" fmla="*/ 17465 w 908267"/>
                  <a:gd name="connsiteY4-10" fmla="*/ 739589 h 845792"/>
                  <a:gd name="connsiteX5-11" fmla="*/ 299854 w 908267"/>
                  <a:gd name="connsiteY5-12" fmla="*/ 443753 h 845792"/>
                  <a:gd name="connsiteX6-13" fmla="*/ 272960 w 908267"/>
                  <a:gd name="connsiteY6-14" fmla="*/ 0 h 845792"/>
                  <a:gd name="connsiteX0-15" fmla="*/ 196651 w 828208"/>
                  <a:gd name="connsiteY0-16" fmla="*/ 0 h 866128"/>
                  <a:gd name="connsiteX1-17" fmla="*/ 519380 w 828208"/>
                  <a:gd name="connsiteY1-18" fmla="*/ 0 h 866128"/>
                  <a:gd name="connsiteX2-19" fmla="*/ 492486 w 828208"/>
                  <a:gd name="connsiteY2-20" fmla="*/ 457200 h 866128"/>
                  <a:gd name="connsiteX3-21" fmla="*/ 815215 w 828208"/>
                  <a:gd name="connsiteY3-22" fmla="*/ 833718 h 866128"/>
                  <a:gd name="connsiteX4-23" fmla="*/ 21839 w 828208"/>
                  <a:gd name="connsiteY4-24" fmla="*/ 820271 h 866128"/>
                  <a:gd name="connsiteX5-25" fmla="*/ 223545 w 828208"/>
                  <a:gd name="connsiteY5-26" fmla="*/ 443753 h 866128"/>
                  <a:gd name="connsiteX6-27" fmla="*/ 196651 w 828208"/>
                  <a:gd name="connsiteY6-28" fmla="*/ 0 h 866128"/>
                  <a:gd name="connsiteX0-29" fmla="*/ 196651 w 828208"/>
                  <a:gd name="connsiteY0-30" fmla="*/ 0 h 866128"/>
                  <a:gd name="connsiteX1-31" fmla="*/ 519380 w 828208"/>
                  <a:gd name="connsiteY1-32" fmla="*/ 0 h 866128"/>
                  <a:gd name="connsiteX2-33" fmla="*/ 492486 w 828208"/>
                  <a:gd name="connsiteY2-34" fmla="*/ 457200 h 866128"/>
                  <a:gd name="connsiteX3-35" fmla="*/ 815215 w 828208"/>
                  <a:gd name="connsiteY3-36" fmla="*/ 833718 h 866128"/>
                  <a:gd name="connsiteX4-37" fmla="*/ 21839 w 828208"/>
                  <a:gd name="connsiteY4-38" fmla="*/ 820271 h 866128"/>
                  <a:gd name="connsiteX5-39" fmla="*/ 223545 w 828208"/>
                  <a:gd name="connsiteY5-40" fmla="*/ 443753 h 866128"/>
                  <a:gd name="connsiteX6-41" fmla="*/ 196651 w 828208"/>
                  <a:gd name="connsiteY6-42" fmla="*/ 0 h 866128"/>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828208" h="866128">
                    <a:moveTo>
                      <a:pt x="196651" y="0"/>
                    </a:moveTo>
                    <a:lnTo>
                      <a:pt x="519380" y="0"/>
                    </a:lnTo>
                    <a:cubicBezTo>
                      <a:pt x="510415" y="152400"/>
                      <a:pt x="519380" y="266699"/>
                      <a:pt x="492486" y="457200"/>
                    </a:cubicBezTo>
                    <a:cubicBezTo>
                      <a:pt x="595580" y="528918"/>
                      <a:pt x="893656" y="773206"/>
                      <a:pt x="815215" y="833718"/>
                    </a:cubicBezTo>
                    <a:cubicBezTo>
                      <a:pt x="736774" y="894230"/>
                      <a:pt x="118209" y="858371"/>
                      <a:pt x="21839" y="820271"/>
                    </a:cubicBezTo>
                    <a:cubicBezTo>
                      <a:pt x="-74531" y="782171"/>
                      <a:pt x="176480" y="508747"/>
                      <a:pt x="223545" y="443753"/>
                    </a:cubicBezTo>
                    <a:lnTo>
                      <a:pt x="196651" y="0"/>
                    </a:lnTo>
                    <a:close/>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05" name="任意多边形 104"/>
              <p:cNvSpPr/>
              <p:nvPr/>
            </p:nvSpPr>
            <p:spPr>
              <a:xfrm>
                <a:off x="7836424" y="3158945"/>
                <a:ext cx="512700" cy="26326"/>
              </a:xfrm>
              <a:custGeom>
                <a:avLst/>
                <a:gdLst>
                  <a:gd name="connsiteX0" fmla="*/ 0 w 510988"/>
                  <a:gd name="connsiteY0" fmla="*/ 27144 h 27144"/>
                  <a:gd name="connsiteX1" fmla="*/ 188259 w 510988"/>
                  <a:gd name="connsiteY1" fmla="*/ 250 h 27144"/>
                  <a:gd name="connsiteX2" fmla="*/ 349624 w 510988"/>
                  <a:gd name="connsiteY2" fmla="*/ 13697 h 27144"/>
                  <a:gd name="connsiteX3" fmla="*/ 510988 w 510988"/>
                  <a:gd name="connsiteY3" fmla="*/ 13697 h 27144"/>
                </a:gdLst>
                <a:ahLst/>
                <a:cxnLst>
                  <a:cxn ang="0">
                    <a:pos x="connsiteX0" y="connsiteY0"/>
                  </a:cxn>
                  <a:cxn ang="0">
                    <a:pos x="connsiteX1" y="connsiteY1"/>
                  </a:cxn>
                  <a:cxn ang="0">
                    <a:pos x="connsiteX2" y="connsiteY2"/>
                  </a:cxn>
                  <a:cxn ang="0">
                    <a:pos x="connsiteX3" y="connsiteY3"/>
                  </a:cxn>
                </a:cxnLst>
                <a:rect l="l" t="t" r="r" b="b"/>
                <a:pathLst>
                  <a:path w="510988" h="27144">
                    <a:moveTo>
                      <a:pt x="0" y="27144"/>
                    </a:moveTo>
                    <a:cubicBezTo>
                      <a:pt x="64994" y="14817"/>
                      <a:pt x="129988" y="2491"/>
                      <a:pt x="188259" y="250"/>
                    </a:cubicBezTo>
                    <a:cubicBezTo>
                      <a:pt x="246530" y="-1991"/>
                      <a:pt x="295836" y="11456"/>
                      <a:pt x="349624" y="13697"/>
                    </a:cubicBezTo>
                    <a:cubicBezTo>
                      <a:pt x="403412" y="15938"/>
                      <a:pt x="457200" y="14817"/>
                      <a:pt x="510988" y="13697"/>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06" name="椭圆 31"/>
              <p:cNvSpPr/>
              <p:nvPr/>
            </p:nvSpPr>
            <p:spPr>
              <a:xfrm>
                <a:off x="7973144" y="3264250"/>
                <a:ext cx="47326" cy="4738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a:solidFill>
                    <a:srgbClr val="605448"/>
                  </a:solidFill>
                  <a:cs typeface="+mn-ea"/>
                  <a:sym typeface="+mn-lt"/>
                </a:endParaRPr>
              </a:p>
            </p:txBody>
          </p:sp>
          <p:sp>
            <p:nvSpPr>
              <p:cNvPr id="107" name="椭圆 31"/>
              <p:cNvSpPr/>
              <p:nvPr/>
            </p:nvSpPr>
            <p:spPr>
              <a:xfrm>
                <a:off x="8125640" y="3211597"/>
                <a:ext cx="44696" cy="4738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a:solidFill>
                    <a:srgbClr val="605448"/>
                  </a:solidFill>
                  <a:cs typeface="+mn-ea"/>
                  <a:sym typeface="+mn-lt"/>
                </a:endParaRPr>
              </a:p>
            </p:txBody>
          </p:sp>
          <p:sp>
            <p:nvSpPr>
              <p:cNvPr id="108" name="椭圆 31"/>
              <p:cNvSpPr/>
              <p:nvPr/>
            </p:nvSpPr>
            <p:spPr>
              <a:xfrm>
                <a:off x="8094089" y="3337963"/>
                <a:ext cx="76247" cy="7634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a:solidFill>
                    <a:srgbClr val="605448"/>
                  </a:solidFill>
                  <a:cs typeface="+mn-ea"/>
                  <a:sym typeface="+mn-lt"/>
                </a:endParaRPr>
              </a:p>
            </p:txBody>
          </p:sp>
        </p:grpSp>
      </p:grpSp>
      <p:grpSp>
        <p:nvGrpSpPr>
          <p:cNvPr id="109" name="组合 108"/>
          <p:cNvGrpSpPr/>
          <p:nvPr/>
        </p:nvGrpSpPr>
        <p:grpSpPr>
          <a:xfrm>
            <a:off x="6311900" y="2022475"/>
            <a:ext cx="1025525" cy="1263651"/>
            <a:chOff x="6311900" y="2378075"/>
            <a:chExt cx="1025525" cy="1263651"/>
          </a:xfrm>
          <a:noFill/>
        </p:grpSpPr>
        <p:sp>
          <p:nvSpPr>
            <p:cNvPr id="110" name="椭圆 31"/>
            <p:cNvSpPr/>
            <p:nvPr/>
          </p:nvSpPr>
          <p:spPr>
            <a:xfrm>
              <a:off x="6311900" y="2378075"/>
              <a:ext cx="1025525" cy="12398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11" name="矩形 109"/>
            <p:cNvSpPr>
              <a:spLocks noChangeArrowheads="1"/>
            </p:cNvSpPr>
            <p:nvPr/>
          </p:nvSpPr>
          <p:spPr bwMode="auto">
            <a:xfrm>
              <a:off x="6480284" y="2933701"/>
              <a:ext cx="792162" cy="708025"/>
            </a:xfrm>
            <a:prstGeom prst="rect">
              <a:avLst/>
            </a:prstGeom>
            <a:noFill/>
            <a:ln w="2857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b="1" dirty="0">
                  <a:solidFill>
                    <a:srgbClr val="605448"/>
                  </a:solidFill>
                  <a:cs typeface="+mn-ea"/>
                  <a:sym typeface="+mn-lt"/>
                </a:rPr>
                <a:t>03</a:t>
              </a:r>
              <a:endParaRPr lang="zh-CN" altLang="en-US" sz="3600" b="1" dirty="0">
                <a:solidFill>
                  <a:srgbClr val="605448"/>
                </a:solidFill>
                <a:cs typeface="+mn-ea"/>
                <a:sym typeface="+mn-lt"/>
              </a:endParaRPr>
            </a:p>
          </p:txBody>
        </p:sp>
        <p:grpSp>
          <p:nvGrpSpPr>
            <p:cNvPr id="112" name="组合 75"/>
            <p:cNvGrpSpPr/>
            <p:nvPr/>
          </p:nvGrpSpPr>
          <p:grpSpPr bwMode="auto">
            <a:xfrm rot="20595534" flipH="1">
              <a:off x="6607175" y="2525713"/>
              <a:ext cx="461963" cy="612775"/>
              <a:chOff x="6349289" y="689341"/>
              <a:chExt cx="240568" cy="318691"/>
            </a:xfrm>
            <a:grpFill/>
          </p:grpSpPr>
          <p:grpSp>
            <p:nvGrpSpPr>
              <p:cNvPr id="113" name="组合 76"/>
              <p:cNvGrpSpPr/>
              <p:nvPr/>
            </p:nvGrpSpPr>
            <p:grpSpPr bwMode="auto">
              <a:xfrm rot="735509">
                <a:off x="6349289" y="689341"/>
                <a:ext cx="240568" cy="279631"/>
                <a:chOff x="7319233" y="478676"/>
                <a:chExt cx="580936" cy="675267"/>
              </a:xfrm>
              <a:grpFill/>
            </p:grpSpPr>
            <p:sp>
              <p:nvSpPr>
                <p:cNvPr id="115" name="任意多边形 114"/>
                <p:cNvSpPr/>
                <p:nvPr/>
              </p:nvSpPr>
              <p:spPr>
                <a:xfrm>
                  <a:off x="7318738" y="476709"/>
                  <a:ext cx="580935" cy="675884"/>
                </a:xfrm>
                <a:custGeom>
                  <a:avLst/>
                  <a:gdLst>
                    <a:gd name="connsiteX0" fmla="*/ 169694 w 579891"/>
                    <a:gd name="connsiteY0" fmla="*/ 674526 h 674526"/>
                    <a:gd name="connsiteX1" fmla="*/ 193757 w 579891"/>
                    <a:gd name="connsiteY1" fmla="*/ 421863 h 674526"/>
                    <a:gd name="connsiteX2" fmla="*/ 1252 w 579891"/>
                    <a:gd name="connsiteY2" fmla="*/ 241390 h 674526"/>
                    <a:gd name="connsiteX3" fmla="*/ 302041 w 579891"/>
                    <a:gd name="connsiteY3" fmla="*/ 758 h 674526"/>
                    <a:gd name="connsiteX4" fmla="*/ 578768 w 579891"/>
                    <a:gd name="connsiteY4" fmla="*/ 325611 h 674526"/>
                    <a:gd name="connsiteX5" fmla="*/ 398294 w 579891"/>
                    <a:gd name="connsiteY5" fmla="*/ 457958 h 674526"/>
                    <a:gd name="connsiteX6" fmla="*/ 362199 w 579891"/>
                    <a:gd name="connsiteY6" fmla="*/ 638432 h 674526"/>
                    <a:gd name="connsiteX7" fmla="*/ 193757 w 579891"/>
                    <a:gd name="connsiteY7" fmla="*/ 626400 h 674526"/>
                    <a:gd name="connsiteX0-1" fmla="*/ 168660 w 578857"/>
                    <a:gd name="connsiteY0-2" fmla="*/ 675267 h 675267"/>
                    <a:gd name="connsiteX1-3" fmla="*/ 192723 w 578857"/>
                    <a:gd name="connsiteY1-4" fmla="*/ 422604 h 675267"/>
                    <a:gd name="connsiteX2-5" fmla="*/ 218 w 578857"/>
                    <a:gd name="connsiteY2-6" fmla="*/ 242131 h 675267"/>
                    <a:gd name="connsiteX3-7" fmla="*/ 301007 w 578857"/>
                    <a:gd name="connsiteY3-8" fmla="*/ 1499 h 675267"/>
                    <a:gd name="connsiteX4-9" fmla="*/ 577734 w 578857"/>
                    <a:gd name="connsiteY4-10" fmla="*/ 326352 h 675267"/>
                    <a:gd name="connsiteX5-11" fmla="*/ 397260 w 578857"/>
                    <a:gd name="connsiteY5-12" fmla="*/ 458699 h 675267"/>
                    <a:gd name="connsiteX6-13" fmla="*/ 361165 w 578857"/>
                    <a:gd name="connsiteY6-14" fmla="*/ 639173 h 675267"/>
                    <a:gd name="connsiteX7-15" fmla="*/ 192723 w 578857"/>
                    <a:gd name="connsiteY7-16" fmla="*/ 627141 h 675267"/>
                    <a:gd name="connsiteX0-17" fmla="*/ 168660 w 580183"/>
                    <a:gd name="connsiteY0-18" fmla="*/ 675267 h 675267"/>
                    <a:gd name="connsiteX1-19" fmla="*/ 192723 w 580183"/>
                    <a:gd name="connsiteY1-20" fmla="*/ 422604 h 675267"/>
                    <a:gd name="connsiteX2-21" fmla="*/ 218 w 580183"/>
                    <a:gd name="connsiteY2-22" fmla="*/ 242131 h 675267"/>
                    <a:gd name="connsiteX3-23" fmla="*/ 301007 w 580183"/>
                    <a:gd name="connsiteY3-24" fmla="*/ 1499 h 675267"/>
                    <a:gd name="connsiteX4-25" fmla="*/ 577734 w 580183"/>
                    <a:gd name="connsiteY4-26" fmla="*/ 326352 h 675267"/>
                    <a:gd name="connsiteX5-27" fmla="*/ 397260 w 580183"/>
                    <a:gd name="connsiteY5-28" fmla="*/ 458699 h 675267"/>
                    <a:gd name="connsiteX6-29" fmla="*/ 361165 w 580183"/>
                    <a:gd name="connsiteY6-30" fmla="*/ 639173 h 675267"/>
                    <a:gd name="connsiteX7-31" fmla="*/ 192723 w 580183"/>
                    <a:gd name="connsiteY7-32" fmla="*/ 627141 h 675267"/>
                    <a:gd name="connsiteX0-33" fmla="*/ 168726 w 580936"/>
                    <a:gd name="connsiteY0-34" fmla="*/ 675267 h 675267"/>
                    <a:gd name="connsiteX1-35" fmla="*/ 192789 w 580936"/>
                    <a:gd name="connsiteY1-36" fmla="*/ 422604 h 675267"/>
                    <a:gd name="connsiteX2-37" fmla="*/ 284 w 580936"/>
                    <a:gd name="connsiteY2-38" fmla="*/ 242131 h 675267"/>
                    <a:gd name="connsiteX3-39" fmla="*/ 301073 w 580936"/>
                    <a:gd name="connsiteY3-40" fmla="*/ 1499 h 675267"/>
                    <a:gd name="connsiteX4-41" fmla="*/ 577800 w 580936"/>
                    <a:gd name="connsiteY4-42" fmla="*/ 326352 h 675267"/>
                    <a:gd name="connsiteX5-43" fmla="*/ 397326 w 580936"/>
                    <a:gd name="connsiteY5-44" fmla="*/ 458699 h 675267"/>
                    <a:gd name="connsiteX6-45" fmla="*/ 361231 w 580936"/>
                    <a:gd name="connsiteY6-46" fmla="*/ 639173 h 675267"/>
                    <a:gd name="connsiteX7-47" fmla="*/ 192789 w 580936"/>
                    <a:gd name="connsiteY7-48" fmla="*/ 627141 h 675267"/>
                  </a:gdLst>
                  <a:ahLst/>
                  <a:cxnLst>
                    <a:cxn ang="0">
                      <a:pos x="connsiteX0-33" y="connsiteY0-34"/>
                    </a:cxn>
                    <a:cxn ang="0">
                      <a:pos x="connsiteX1-35" y="connsiteY1-36"/>
                    </a:cxn>
                    <a:cxn ang="0">
                      <a:pos x="connsiteX2-37" y="connsiteY2-38"/>
                    </a:cxn>
                    <a:cxn ang="0">
                      <a:pos x="connsiteX3-39" y="connsiteY3-40"/>
                    </a:cxn>
                    <a:cxn ang="0">
                      <a:pos x="connsiteX4-41" y="connsiteY4-42"/>
                    </a:cxn>
                    <a:cxn ang="0">
                      <a:pos x="connsiteX5-43" y="connsiteY5-44"/>
                    </a:cxn>
                    <a:cxn ang="0">
                      <a:pos x="connsiteX6-45" y="connsiteY6-46"/>
                    </a:cxn>
                    <a:cxn ang="0">
                      <a:pos x="connsiteX7-47" y="connsiteY7-48"/>
                    </a:cxn>
                  </a:cxnLst>
                  <a:rect l="l" t="t" r="r" b="b"/>
                  <a:pathLst>
                    <a:path w="580936" h="675267">
                      <a:moveTo>
                        <a:pt x="168726" y="675267"/>
                      </a:moveTo>
                      <a:cubicBezTo>
                        <a:pt x="194794" y="585030"/>
                        <a:pt x="220863" y="494793"/>
                        <a:pt x="192789" y="422604"/>
                      </a:cubicBezTo>
                      <a:cubicBezTo>
                        <a:pt x="164715" y="350415"/>
                        <a:pt x="8239" y="411989"/>
                        <a:pt x="284" y="242131"/>
                      </a:cubicBezTo>
                      <a:cubicBezTo>
                        <a:pt x="-7671" y="72273"/>
                        <a:pt x="152816" y="-12538"/>
                        <a:pt x="301073" y="1499"/>
                      </a:cubicBezTo>
                      <a:cubicBezTo>
                        <a:pt x="449330" y="15536"/>
                        <a:pt x="605094" y="137477"/>
                        <a:pt x="577800" y="326352"/>
                      </a:cubicBezTo>
                      <a:cubicBezTo>
                        <a:pt x="550506" y="515227"/>
                        <a:pt x="433421" y="406562"/>
                        <a:pt x="397326" y="458699"/>
                      </a:cubicBezTo>
                      <a:cubicBezTo>
                        <a:pt x="361231" y="510836"/>
                        <a:pt x="395321" y="611099"/>
                        <a:pt x="361231" y="639173"/>
                      </a:cubicBezTo>
                      <a:cubicBezTo>
                        <a:pt x="327142" y="667247"/>
                        <a:pt x="259965" y="647194"/>
                        <a:pt x="192789" y="627141"/>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16" name="任意多边形 115"/>
                <p:cNvSpPr/>
                <p:nvPr/>
              </p:nvSpPr>
              <p:spPr>
                <a:xfrm>
                  <a:off x="7574837" y="692370"/>
                  <a:ext cx="173681" cy="400745"/>
                </a:xfrm>
                <a:custGeom>
                  <a:avLst/>
                  <a:gdLst>
                    <a:gd name="connsiteX0" fmla="*/ 0 w 173947"/>
                    <a:gd name="connsiteY0" fmla="*/ 2090 h 400785"/>
                    <a:gd name="connsiteX1" fmla="*/ 173346 w 173947"/>
                    <a:gd name="connsiteY1" fmla="*/ 23758 h 400785"/>
                    <a:gd name="connsiteX2" fmla="*/ 56337 w 173947"/>
                    <a:gd name="connsiteY2" fmla="*/ 28091 h 400785"/>
                    <a:gd name="connsiteX3" fmla="*/ 34669 w 173947"/>
                    <a:gd name="connsiteY3" fmla="*/ 400785 h 400785"/>
                  </a:gdLst>
                  <a:ahLst/>
                  <a:cxnLst>
                    <a:cxn ang="0">
                      <a:pos x="connsiteX0" y="connsiteY0"/>
                    </a:cxn>
                    <a:cxn ang="0">
                      <a:pos x="connsiteX1" y="connsiteY1"/>
                    </a:cxn>
                    <a:cxn ang="0">
                      <a:pos x="connsiteX2" y="connsiteY2"/>
                    </a:cxn>
                    <a:cxn ang="0">
                      <a:pos x="connsiteX3" y="connsiteY3"/>
                    </a:cxn>
                  </a:cxnLst>
                  <a:rect l="l" t="t" r="r" b="b"/>
                  <a:pathLst>
                    <a:path w="173947" h="400785">
                      <a:moveTo>
                        <a:pt x="0" y="2090"/>
                      </a:moveTo>
                      <a:cubicBezTo>
                        <a:pt x="81978" y="10757"/>
                        <a:pt x="163957" y="19425"/>
                        <a:pt x="173346" y="23758"/>
                      </a:cubicBezTo>
                      <a:cubicBezTo>
                        <a:pt x="182735" y="28091"/>
                        <a:pt x="79450" y="-34747"/>
                        <a:pt x="56337" y="28091"/>
                      </a:cubicBezTo>
                      <a:cubicBezTo>
                        <a:pt x="33224" y="90929"/>
                        <a:pt x="33946" y="245857"/>
                        <a:pt x="34669" y="400785"/>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grpSp>
          <p:sp>
            <p:nvSpPr>
              <p:cNvPr id="114" name="任意多边形 113"/>
              <p:cNvSpPr/>
              <p:nvPr/>
            </p:nvSpPr>
            <p:spPr>
              <a:xfrm>
                <a:off x="6385497" y="953260"/>
                <a:ext cx="82669" cy="54491"/>
              </a:xfrm>
              <a:custGeom>
                <a:avLst/>
                <a:gdLst>
                  <a:gd name="connsiteX0" fmla="*/ 248 w 76868"/>
                  <a:gd name="connsiteY0" fmla="*/ 393 h 59632"/>
                  <a:gd name="connsiteX1" fmla="*/ 54325 w 76868"/>
                  <a:gd name="connsiteY1" fmla="*/ 32348 h 59632"/>
                  <a:gd name="connsiteX2" fmla="*/ 76448 w 76868"/>
                  <a:gd name="connsiteY2" fmla="*/ 5309 h 59632"/>
                  <a:gd name="connsiteX3" fmla="*/ 37119 w 76868"/>
                  <a:gd name="connsiteY3" fmla="*/ 59387 h 59632"/>
                  <a:gd name="connsiteX4" fmla="*/ 248 w 76868"/>
                  <a:gd name="connsiteY4" fmla="*/ 393 h 59632"/>
                  <a:gd name="connsiteX0-1" fmla="*/ 12434 w 89054"/>
                  <a:gd name="connsiteY0-2" fmla="*/ 4 h 59773"/>
                  <a:gd name="connsiteX1-3" fmla="*/ 66511 w 89054"/>
                  <a:gd name="connsiteY1-4" fmla="*/ 31959 h 59773"/>
                  <a:gd name="connsiteX2-5" fmla="*/ 88634 w 89054"/>
                  <a:gd name="connsiteY2-6" fmla="*/ 4920 h 59773"/>
                  <a:gd name="connsiteX3-7" fmla="*/ 49305 w 89054"/>
                  <a:gd name="connsiteY3-8" fmla="*/ 58998 h 59773"/>
                  <a:gd name="connsiteX4-9" fmla="*/ 2601 w 89054"/>
                  <a:gd name="connsiteY4-10" fmla="*/ 34417 h 59773"/>
                  <a:gd name="connsiteX5" fmla="*/ 12434 w 89054"/>
                  <a:gd name="connsiteY5" fmla="*/ 4 h 59773"/>
                  <a:gd name="connsiteX0-11" fmla="*/ 12434 w 89054"/>
                  <a:gd name="connsiteY0-12" fmla="*/ 4 h 50472"/>
                  <a:gd name="connsiteX1-13" fmla="*/ 66511 w 89054"/>
                  <a:gd name="connsiteY1-14" fmla="*/ 31959 h 50472"/>
                  <a:gd name="connsiteX2-15" fmla="*/ 88634 w 89054"/>
                  <a:gd name="connsiteY2-16" fmla="*/ 4920 h 50472"/>
                  <a:gd name="connsiteX3-17" fmla="*/ 56679 w 89054"/>
                  <a:gd name="connsiteY3-18" fmla="*/ 49165 h 50472"/>
                  <a:gd name="connsiteX4-19" fmla="*/ 2601 w 89054"/>
                  <a:gd name="connsiteY4-20" fmla="*/ 34417 h 50472"/>
                  <a:gd name="connsiteX5-21" fmla="*/ 12434 w 89054"/>
                  <a:gd name="connsiteY5-22" fmla="*/ 4 h 50472"/>
                  <a:gd name="connsiteX0-23" fmla="*/ 10471 w 87091"/>
                  <a:gd name="connsiteY0-24" fmla="*/ 132 h 49570"/>
                  <a:gd name="connsiteX1-25" fmla="*/ 64548 w 87091"/>
                  <a:gd name="connsiteY1-26" fmla="*/ 32087 h 49570"/>
                  <a:gd name="connsiteX2-27" fmla="*/ 86671 w 87091"/>
                  <a:gd name="connsiteY2-28" fmla="*/ 5048 h 49570"/>
                  <a:gd name="connsiteX3-29" fmla="*/ 54716 w 87091"/>
                  <a:gd name="connsiteY3-30" fmla="*/ 49293 h 49570"/>
                  <a:gd name="connsiteX4-31" fmla="*/ 3097 w 87091"/>
                  <a:gd name="connsiteY4-32" fmla="*/ 22255 h 49570"/>
                  <a:gd name="connsiteX5-33" fmla="*/ 10471 w 87091"/>
                  <a:gd name="connsiteY5-34" fmla="*/ 132 h 49570"/>
                  <a:gd name="connsiteX0-35" fmla="*/ 10471 w 87091"/>
                  <a:gd name="connsiteY0-36" fmla="*/ 132 h 54436"/>
                  <a:gd name="connsiteX1-37" fmla="*/ 64548 w 87091"/>
                  <a:gd name="connsiteY1-38" fmla="*/ 32087 h 54436"/>
                  <a:gd name="connsiteX2-39" fmla="*/ 86671 w 87091"/>
                  <a:gd name="connsiteY2-40" fmla="*/ 5048 h 54436"/>
                  <a:gd name="connsiteX3-41" fmla="*/ 59632 w 87091"/>
                  <a:gd name="connsiteY3-42" fmla="*/ 54209 h 54436"/>
                  <a:gd name="connsiteX4-43" fmla="*/ 3097 w 87091"/>
                  <a:gd name="connsiteY4-44" fmla="*/ 22255 h 54436"/>
                  <a:gd name="connsiteX5-45" fmla="*/ 10471 w 87091"/>
                  <a:gd name="connsiteY5-46" fmla="*/ 132 h 54436"/>
                  <a:gd name="connsiteX0-47" fmla="*/ 11326 w 92270"/>
                  <a:gd name="connsiteY0-48" fmla="*/ 197 h 54501"/>
                  <a:gd name="connsiteX1-49" fmla="*/ 85068 w 92270"/>
                  <a:gd name="connsiteY1-50" fmla="*/ 34610 h 54501"/>
                  <a:gd name="connsiteX2-51" fmla="*/ 87526 w 92270"/>
                  <a:gd name="connsiteY2-52" fmla="*/ 5113 h 54501"/>
                  <a:gd name="connsiteX3-53" fmla="*/ 60487 w 92270"/>
                  <a:gd name="connsiteY3-54" fmla="*/ 54274 h 54501"/>
                  <a:gd name="connsiteX4-55" fmla="*/ 3952 w 92270"/>
                  <a:gd name="connsiteY4-56" fmla="*/ 22320 h 54501"/>
                  <a:gd name="connsiteX5-57" fmla="*/ 11326 w 92270"/>
                  <a:gd name="connsiteY5-58" fmla="*/ 197 h 54501"/>
                  <a:gd name="connsiteX0-59" fmla="*/ 7096 w 88040"/>
                  <a:gd name="connsiteY0-60" fmla="*/ 197 h 54501"/>
                  <a:gd name="connsiteX1-61" fmla="*/ 80838 w 88040"/>
                  <a:gd name="connsiteY1-62" fmla="*/ 34610 h 54501"/>
                  <a:gd name="connsiteX2-63" fmla="*/ 83296 w 88040"/>
                  <a:gd name="connsiteY2-64" fmla="*/ 5113 h 54501"/>
                  <a:gd name="connsiteX3-65" fmla="*/ 56257 w 88040"/>
                  <a:gd name="connsiteY3-66" fmla="*/ 54274 h 54501"/>
                  <a:gd name="connsiteX4-67" fmla="*/ 7096 w 88040"/>
                  <a:gd name="connsiteY4-68" fmla="*/ 22320 h 54501"/>
                  <a:gd name="connsiteX5-69" fmla="*/ 7096 w 88040"/>
                  <a:gd name="connsiteY5-70" fmla="*/ 197 h 54501"/>
                  <a:gd name="connsiteX0-71" fmla="*/ 6579 w 84329"/>
                  <a:gd name="connsiteY0-72" fmla="*/ 133 h 54437"/>
                  <a:gd name="connsiteX1-73" fmla="*/ 72947 w 84329"/>
                  <a:gd name="connsiteY1-74" fmla="*/ 32088 h 54437"/>
                  <a:gd name="connsiteX2-75" fmla="*/ 82779 w 84329"/>
                  <a:gd name="connsiteY2-76" fmla="*/ 5049 h 54437"/>
                  <a:gd name="connsiteX3-77" fmla="*/ 55740 w 84329"/>
                  <a:gd name="connsiteY3-78" fmla="*/ 54210 h 54437"/>
                  <a:gd name="connsiteX4-79" fmla="*/ 6579 w 84329"/>
                  <a:gd name="connsiteY4-80" fmla="*/ 22256 h 54437"/>
                  <a:gd name="connsiteX5-81" fmla="*/ 6579 w 84329"/>
                  <a:gd name="connsiteY5-82" fmla="*/ 133 h 54437"/>
                  <a:gd name="connsiteX0-83" fmla="*/ 5902 w 82602"/>
                  <a:gd name="connsiteY0-84" fmla="*/ 197 h 54501"/>
                  <a:gd name="connsiteX1-85" fmla="*/ 62437 w 82602"/>
                  <a:gd name="connsiteY1-86" fmla="*/ 34610 h 54501"/>
                  <a:gd name="connsiteX2-87" fmla="*/ 82102 w 82602"/>
                  <a:gd name="connsiteY2-88" fmla="*/ 5113 h 54501"/>
                  <a:gd name="connsiteX3-89" fmla="*/ 55063 w 82602"/>
                  <a:gd name="connsiteY3-90" fmla="*/ 54274 h 54501"/>
                  <a:gd name="connsiteX4-91" fmla="*/ 5902 w 82602"/>
                  <a:gd name="connsiteY4-92" fmla="*/ 22320 h 54501"/>
                  <a:gd name="connsiteX5-93" fmla="*/ 5902 w 82602"/>
                  <a:gd name="connsiteY5-94" fmla="*/ 197 h 54501"/>
                </a:gdLst>
                <a:ahLst/>
                <a:cxnLst>
                  <a:cxn ang="0">
                    <a:pos x="connsiteX0-83" y="connsiteY0-84"/>
                  </a:cxn>
                  <a:cxn ang="0">
                    <a:pos x="connsiteX1-85" y="connsiteY1-86"/>
                  </a:cxn>
                  <a:cxn ang="0">
                    <a:pos x="connsiteX2-87" y="connsiteY2-88"/>
                  </a:cxn>
                  <a:cxn ang="0">
                    <a:pos x="connsiteX3-89" y="connsiteY3-90"/>
                  </a:cxn>
                  <a:cxn ang="0">
                    <a:pos x="connsiteX4-91" y="connsiteY4-92"/>
                  </a:cxn>
                  <a:cxn ang="0">
                    <a:pos x="connsiteX5-93" y="connsiteY5-94"/>
                  </a:cxn>
                </a:cxnLst>
                <a:rect l="l" t="t" r="r" b="b"/>
                <a:pathLst>
                  <a:path w="82602" h="54501">
                    <a:moveTo>
                      <a:pt x="5902" y="197"/>
                    </a:moveTo>
                    <a:cubicBezTo>
                      <a:pt x="15325" y="2245"/>
                      <a:pt x="49737" y="33791"/>
                      <a:pt x="62437" y="34610"/>
                    </a:cubicBezTo>
                    <a:cubicBezTo>
                      <a:pt x="75137" y="35429"/>
                      <a:pt x="84970" y="607"/>
                      <a:pt x="82102" y="5113"/>
                    </a:cubicBezTo>
                    <a:cubicBezTo>
                      <a:pt x="79234" y="9620"/>
                      <a:pt x="67763" y="51406"/>
                      <a:pt x="55063" y="54274"/>
                    </a:cubicBezTo>
                    <a:cubicBezTo>
                      <a:pt x="42363" y="57142"/>
                      <a:pt x="12047" y="32152"/>
                      <a:pt x="5902" y="22320"/>
                    </a:cubicBezTo>
                    <a:cubicBezTo>
                      <a:pt x="-243" y="12488"/>
                      <a:pt x="-3521" y="-1851"/>
                      <a:pt x="5902" y="197"/>
                    </a:cubicBezTo>
                    <a:close/>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grpSp>
      </p:grpSp>
      <p:grpSp>
        <p:nvGrpSpPr>
          <p:cNvPr id="117" name="组合 116"/>
          <p:cNvGrpSpPr/>
          <p:nvPr/>
        </p:nvGrpSpPr>
        <p:grpSpPr>
          <a:xfrm>
            <a:off x="6311900" y="3892550"/>
            <a:ext cx="1025525" cy="1285875"/>
            <a:chOff x="6311900" y="4248150"/>
            <a:chExt cx="1025525" cy="1285875"/>
          </a:xfrm>
          <a:noFill/>
        </p:grpSpPr>
        <p:sp>
          <p:nvSpPr>
            <p:cNvPr id="118" name="椭圆 31"/>
            <p:cNvSpPr/>
            <p:nvPr/>
          </p:nvSpPr>
          <p:spPr>
            <a:xfrm>
              <a:off x="6311900" y="4248150"/>
              <a:ext cx="1025525" cy="12398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19" name="矩形 116"/>
            <p:cNvSpPr>
              <a:spLocks noChangeArrowheads="1"/>
            </p:cNvSpPr>
            <p:nvPr/>
          </p:nvSpPr>
          <p:spPr bwMode="auto">
            <a:xfrm>
              <a:off x="6444456" y="4826000"/>
              <a:ext cx="801687" cy="708025"/>
            </a:xfrm>
            <a:prstGeom prst="rect">
              <a:avLst/>
            </a:prstGeom>
            <a:noFill/>
            <a:ln w="2857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600" b="1" dirty="0">
                  <a:solidFill>
                    <a:srgbClr val="605448"/>
                  </a:solidFill>
                  <a:cs typeface="+mn-ea"/>
                  <a:sym typeface="+mn-lt"/>
                </a:rPr>
                <a:t>04</a:t>
              </a:r>
              <a:endParaRPr lang="zh-CN" altLang="en-US" sz="3600" b="1" dirty="0">
                <a:solidFill>
                  <a:srgbClr val="605448"/>
                </a:solidFill>
                <a:cs typeface="+mn-ea"/>
                <a:sym typeface="+mn-lt"/>
              </a:endParaRPr>
            </a:p>
          </p:txBody>
        </p:sp>
        <p:grpSp>
          <p:nvGrpSpPr>
            <p:cNvPr id="120" name="组合 124"/>
            <p:cNvGrpSpPr/>
            <p:nvPr/>
          </p:nvGrpSpPr>
          <p:grpSpPr bwMode="auto">
            <a:xfrm rot="5400000">
              <a:off x="6600826" y="4487862"/>
              <a:ext cx="538162" cy="423863"/>
              <a:chOff x="4941747" y="1124761"/>
              <a:chExt cx="1223250" cy="964605"/>
            </a:xfrm>
            <a:grpFill/>
          </p:grpSpPr>
          <p:grpSp>
            <p:nvGrpSpPr>
              <p:cNvPr id="121" name="组合 125"/>
              <p:cNvGrpSpPr/>
              <p:nvPr/>
            </p:nvGrpSpPr>
            <p:grpSpPr bwMode="auto">
              <a:xfrm>
                <a:off x="4941747" y="1124761"/>
                <a:ext cx="1223250" cy="964605"/>
                <a:chOff x="3243122" y="2874485"/>
                <a:chExt cx="1223250" cy="964605"/>
              </a:xfrm>
              <a:grpFill/>
            </p:grpSpPr>
            <p:sp>
              <p:nvSpPr>
                <p:cNvPr id="123" name="任意多边形 122"/>
                <p:cNvSpPr/>
                <p:nvPr/>
              </p:nvSpPr>
              <p:spPr>
                <a:xfrm>
                  <a:off x="3243122" y="2874485"/>
                  <a:ext cx="1223250" cy="964605"/>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629221 w 1223250"/>
                    <a:gd name="connsiteY0-394" fmla="*/ 517129 h 964605"/>
                    <a:gd name="connsiteX1-395" fmla="*/ 0 w 1223250"/>
                    <a:gd name="connsiteY1-396" fmla="*/ 409346 h 964605"/>
                    <a:gd name="connsiteX2-397" fmla="*/ 179882 w 1223250"/>
                    <a:gd name="connsiteY2-398" fmla="*/ 184493 h 964605"/>
                    <a:gd name="connsiteX3-399" fmla="*/ 674557 w 1223250"/>
                    <a:gd name="connsiteY3-400" fmla="*/ 409346 h 964605"/>
                    <a:gd name="connsiteX4-401" fmla="*/ 734518 w 1223250"/>
                    <a:gd name="connsiteY4-402" fmla="*/ 169503 h 964605"/>
                    <a:gd name="connsiteX5-403" fmla="*/ 1033049 w 1223250"/>
                    <a:gd name="connsiteY5-404" fmla="*/ 704 h 964605"/>
                    <a:gd name="connsiteX6-405" fmla="*/ 1216474 w 1223250"/>
                    <a:gd name="connsiteY6-406" fmla="*/ 366010 h 964605"/>
                    <a:gd name="connsiteX7-407" fmla="*/ 884419 w 1223250"/>
                    <a:gd name="connsiteY7-408" fmla="*/ 499287 h 964605"/>
                    <a:gd name="connsiteX8-409" fmla="*/ 1199213 w 1223250"/>
                    <a:gd name="connsiteY8-410" fmla="*/ 709149 h 964605"/>
                    <a:gd name="connsiteX9-411" fmla="*/ 944380 w 1223250"/>
                    <a:gd name="connsiteY9-412" fmla="*/ 963982 h 964605"/>
                    <a:gd name="connsiteX10-413" fmla="*/ 719528 w 1223250"/>
                    <a:gd name="connsiteY10-414" fmla="*/ 709149 h 964605"/>
                    <a:gd name="connsiteX11-415" fmla="*/ 299803 w 1223250"/>
                    <a:gd name="connsiteY11-416" fmla="*/ 889031 h 964605"/>
                    <a:gd name="connsiteX12-417" fmla="*/ 74951 w 1223250"/>
                    <a:gd name="connsiteY12-418" fmla="*/ 724139 h 964605"/>
                    <a:gd name="connsiteX0-419" fmla="*/ 629221 w 1223250"/>
                    <a:gd name="connsiteY0-420" fmla="*/ 517129 h 964605"/>
                    <a:gd name="connsiteX1-421" fmla="*/ 0 w 1223250"/>
                    <a:gd name="connsiteY1-422" fmla="*/ 409346 h 964605"/>
                    <a:gd name="connsiteX2-423" fmla="*/ 179882 w 1223250"/>
                    <a:gd name="connsiteY2-424" fmla="*/ 184493 h 964605"/>
                    <a:gd name="connsiteX3-425" fmla="*/ 674557 w 1223250"/>
                    <a:gd name="connsiteY3-426" fmla="*/ 409346 h 964605"/>
                    <a:gd name="connsiteX4-427" fmla="*/ 734518 w 1223250"/>
                    <a:gd name="connsiteY4-428" fmla="*/ 169503 h 964605"/>
                    <a:gd name="connsiteX5-429" fmla="*/ 1033049 w 1223250"/>
                    <a:gd name="connsiteY5-430" fmla="*/ 704 h 964605"/>
                    <a:gd name="connsiteX6-431" fmla="*/ 1216474 w 1223250"/>
                    <a:gd name="connsiteY6-432" fmla="*/ 366010 h 964605"/>
                    <a:gd name="connsiteX7-433" fmla="*/ 884419 w 1223250"/>
                    <a:gd name="connsiteY7-434" fmla="*/ 499287 h 964605"/>
                    <a:gd name="connsiteX8-435" fmla="*/ 1199213 w 1223250"/>
                    <a:gd name="connsiteY8-436" fmla="*/ 709149 h 964605"/>
                    <a:gd name="connsiteX9-437" fmla="*/ 944380 w 1223250"/>
                    <a:gd name="connsiteY9-438" fmla="*/ 963982 h 964605"/>
                    <a:gd name="connsiteX10-439" fmla="*/ 719528 w 1223250"/>
                    <a:gd name="connsiteY10-440" fmla="*/ 709149 h 964605"/>
                    <a:gd name="connsiteX11-441" fmla="*/ 299803 w 1223250"/>
                    <a:gd name="connsiteY11-442" fmla="*/ 889031 h 964605"/>
                    <a:gd name="connsiteX0-443" fmla="*/ 629221 w 1223250"/>
                    <a:gd name="connsiteY0-444" fmla="*/ 517129 h 964605"/>
                    <a:gd name="connsiteX1-445" fmla="*/ 0 w 1223250"/>
                    <a:gd name="connsiteY1-446" fmla="*/ 409346 h 964605"/>
                    <a:gd name="connsiteX2-447" fmla="*/ 179882 w 1223250"/>
                    <a:gd name="connsiteY2-448" fmla="*/ 184493 h 964605"/>
                    <a:gd name="connsiteX3-449" fmla="*/ 674557 w 1223250"/>
                    <a:gd name="connsiteY3-450" fmla="*/ 409346 h 964605"/>
                    <a:gd name="connsiteX4-451" fmla="*/ 734518 w 1223250"/>
                    <a:gd name="connsiteY4-452" fmla="*/ 169503 h 964605"/>
                    <a:gd name="connsiteX5-453" fmla="*/ 1033049 w 1223250"/>
                    <a:gd name="connsiteY5-454" fmla="*/ 704 h 964605"/>
                    <a:gd name="connsiteX6-455" fmla="*/ 1216474 w 1223250"/>
                    <a:gd name="connsiteY6-456" fmla="*/ 366010 h 964605"/>
                    <a:gd name="connsiteX7-457" fmla="*/ 884419 w 1223250"/>
                    <a:gd name="connsiteY7-458" fmla="*/ 499287 h 964605"/>
                    <a:gd name="connsiteX8-459" fmla="*/ 1199213 w 1223250"/>
                    <a:gd name="connsiteY8-460" fmla="*/ 709149 h 964605"/>
                    <a:gd name="connsiteX9-461" fmla="*/ 944380 w 1223250"/>
                    <a:gd name="connsiteY9-462" fmla="*/ 963982 h 964605"/>
                    <a:gd name="connsiteX10-463" fmla="*/ 719528 w 1223250"/>
                    <a:gd name="connsiteY10-464" fmla="*/ 709149 h 964605"/>
                  </a:gdLst>
                  <a:ahLst/>
                  <a:cxnLst>
                    <a:cxn ang="0">
                      <a:pos x="connsiteX0-443" y="connsiteY0-444"/>
                    </a:cxn>
                    <a:cxn ang="0">
                      <a:pos x="connsiteX1-445" y="connsiteY1-446"/>
                    </a:cxn>
                    <a:cxn ang="0">
                      <a:pos x="connsiteX2-447" y="connsiteY2-448"/>
                    </a:cxn>
                    <a:cxn ang="0">
                      <a:pos x="connsiteX3-449" y="connsiteY3-450"/>
                    </a:cxn>
                    <a:cxn ang="0">
                      <a:pos x="connsiteX4-451" y="connsiteY4-452"/>
                    </a:cxn>
                    <a:cxn ang="0">
                      <a:pos x="connsiteX5-453" y="connsiteY5-454"/>
                    </a:cxn>
                    <a:cxn ang="0">
                      <a:pos x="connsiteX6-455" y="connsiteY6-456"/>
                    </a:cxn>
                    <a:cxn ang="0">
                      <a:pos x="connsiteX7-457" y="connsiteY7-458"/>
                    </a:cxn>
                    <a:cxn ang="0">
                      <a:pos x="connsiteX8-459" y="connsiteY8-460"/>
                    </a:cxn>
                    <a:cxn ang="0">
                      <a:pos x="connsiteX9-461" y="connsiteY9-462"/>
                    </a:cxn>
                    <a:cxn ang="0">
                      <a:pos x="connsiteX10-463" y="connsiteY10-464"/>
                    </a:cxn>
                  </a:cxnLst>
                  <a:rect l="l" t="t" r="r" b="b"/>
                  <a:pathLst>
                    <a:path w="1223250" h="964605">
                      <a:moveTo>
                        <a:pt x="629221" y="517129"/>
                      </a:moveTo>
                      <a:cubicBezTo>
                        <a:pt x="369391" y="497142"/>
                        <a:pt x="167549" y="445932"/>
                        <a:pt x="0" y="409346"/>
                      </a:cubicBezTo>
                      <a:cubicBezTo>
                        <a:pt x="42119" y="316553"/>
                        <a:pt x="67456" y="184493"/>
                        <a:pt x="179882" y="184493"/>
                      </a:cubicBezTo>
                      <a:cubicBezTo>
                        <a:pt x="292308" y="184493"/>
                        <a:pt x="584616" y="391858"/>
                        <a:pt x="674557" y="409346"/>
                      </a:cubicBezTo>
                      <a:cubicBezTo>
                        <a:pt x="694544" y="329398"/>
                        <a:pt x="674769" y="237610"/>
                        <a:pt x="734518" y="169503"/>
                      </a:cubicBezTo>
                      <a:cubicBezTo>
                        <a:pt x="794267" y="101396"/>
                        <a:pt x="864054" y="-9879"/>
                        <a:pt x="1033049" y="704"/>
                      </a:cubicBezTo>
                      <a:cubicBezTo>
                        <a:pt x="1202044" y="11287"/>
                        <a:pt x="1241246" y="282913"/>
                        <a:pt x="1216474" y="366010"/>
                      </a:cubicBezTo>
                      <a:cubicBezTo>
                        <a:pt x="1191702" y="449107"/>
                        <a:pt x="997753" y="449320"/>
                        <a:pt x="884419" y="499287"/>
                      </a:cubicBezTo>
                      <a:cubicBezTo>
                        <a:pt x="1017059" y="524906"/>
                        <a:pt x="1183678" y="581824"/>
                        <a:pt x="1199213" y="709149"/>
                      </a:cubicBezTo>
                      <a:cubicBezTo>
                        <a:pt x="1214748" y="836474"/>
                        <a:pt x="1112996" y="975065"/>
                        <a:pt x="944380" y="963982"/>
                      </a:cubicBezTo>
                      <a:cubicBezTo>
                        <a:pt x="775764" y="952899"/>
                        <a:pt x="769268" y="801724"/>
                        <a:pt x="719528" y="709149"/>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24" name="椭圆 31"/>
                <p:cNvSpPr/>
                <p:nvPr/>
              </p:nvSpPr>
              <p:spPr>
                <a:xfrm>
                  <a:off x="4105532" y="3051512"/>
                  <a:ext cx="230938" cy="19870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25" name="椭圆 31"/>
                <p:cNvSpPr/>
                <p:nvPr/>
              </p:nvSpPr>
              <p:spPr>
                <a:xfrm>
                  <a:off x="4105532" y="3503104"/>
                  <a:ext cx="230938" cy="20231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sp>
              <p:nvSpPr>
                <p:cNvPr id="126" name="椭圆 31"/>
                <p:cNvSpPr/>
                <p:nvPr/>
              </p:nvSpPr>
              <p:spPr>
                <a:xfrm>
                  <a:off x="3943155" y="3354983"/>
                  <a:ext cx="115469" cy="975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grpSp>
          <p:sp>
            <p:nvSpPr>
              <p:cNvPr id="122" name="任意多边形 121"/>
              <p:cNvSpPr/>
              <p:nvPr/>
            </p:nvSpPr>
            <p:spPr>
              <a:xfrm>
                <a:off x="4977832" y="1663063"/>
                <a:ext cx="656731" cy="325147"/>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0 w 1223250"/>
                  <a:gd name="connsiteY0-394" fmla="*/ 409346 h 964605"/>
                  <a:gd name="connsiteX1-395" fmla="*/ 179882 w 1223250"/>
                  <a:gd name="connsiteY1-396" fmla="*/ 184493 h 964605"/>
                  <a:gd name="connsiteX2-397" fmla="*/ 674557 w 1223250"/>
                  <a:gd name="connsiteY2-398" fmla="*/ 409346 h 964605"/>
                  <a:gd name="connsiteX3-399" fmla="*/ 734518 w 1223250"/>
                  <a:gd name="connsiteY3-400" fmla="*/ 169503 h 964605"/>
                  <a:gd name="connsiteX4-401" fmla="*/ 1033049 w 1223250"/>
                  <a:gd name="connsiteY4-402" fmla="*/ 704 h 964605"/>
                  <a:gd name="connsiteX5-403" fmla="*/ 1216474 w 1223250"/>
                  <a:gd name="connsiteY5-404" fmla="*/ 366010 h 964605"/>
                  <a:gd name="connsiteX6-405" fmla="*/ 884419 w 1223250"/>
                  <a:gd name="connsiteY6-406" fmla="*/ 499287 h 964605"/>
                  <a:gd name="connsiteX7-407" fmla="*/ 1199213 w 1223250"/>
                  <a:gd name="connsiteY7-408" fmla="*/ 709149 h 964605"/>
                  <a:gd name="connsiteX8-409" fmla="*/ 944380 w 1223250"/>
                  <a:gd name="connsiteY8-410" fmla="*/ 963982 h 964605"/>
                  <a:gd name="connsiteX9-411" fmla="*/ 719528 w 1223250"/>
                  <a:gd name="connsiteY9-412" fmla="*/ 709149 h 964605"/>
                  <a:gd name="connsiteX10-413" fmla="*/ 299803 w 1223250"/>
                  <a:gd name="connsiteY10-414" fmla="*/ 889031 h 964605"/>
                  <a:gd name="connsiteX11-415" fmla="*/ 74951 w 1223250"/>
                  <a:gd name="connsiteY11-416" fmla="*/ 724139 h 964605"/>
                  <a:gd name="connsiteX12-417" fmla="*/ 630318 w 1223250"/>
                  <a:gd name="connsiteY12-418" fmla="*/ 562099 h 964605"/>
                  <a:gd name="connsiteX0-419" fmla="*/ 117781 w 1161149"/>
                  <a:gd name="connsiteY0-420" fmla="*/ 184493 h 964605"/>
                  <a:gd name="connsiteX1-421" fmla="*/ 612456 w 1161149"/>
                  <a:gd name="connsiteY1-422" fmla="*/ 409346 h 964605"/>
                  <a:gd name="connsiteX2-423" fmla="*/ 672417 w 1161149"/>
                  <a:gd name="connsiteY2-424" fmla="*/ 169503 h 964605"/>
                  <a:gd name="connsiteX3-425" fmla="*/ 970948 w 1161149"/>
                  <a:gd name="connsiteY3-426" fmla="*/ 704 h 964605"/>
                  <a:gd name="connsiteX4-427" fmla="*/ 1154373 w 1161149"/>
                  <a:gd name="connsiteY4-428" fmla="*/ 366010 h 964605"/>
                  <a:gd name="connsiteX5-429" fmla="*/ 822318 w 1161149"/>
                  <a:gd name="connsiteY5-430" fmla="*/ 499287 h 964605"/>
                  <a:gd name="connsiteX6-431" fmla="*/ 1137112 w 1161149"/>
                  <a:gd name="connsiteY6-432" fmla="*/ 709149 h 964605"/>
                  <a:gd name="connsiteX7-433" fmla="*/ 882279 w 1161149"/>
                  <a:gd name="connsiteY7-434" fmla="*/ 963982 h 964605"/>
                  <a:gd name="connsiteX8-435" fmla="*/ 657427 w 1161149"/>
                  <a:gd name="connsiteY8-436" fmla="*/ 709149 h 964605"/>
                  <a:gd name="connsiteX9-437" fmla="*/ 237702 w 1161149"/>
                  <a:gd name="connsiteY9-438" fmla="*/ 889031 h 964605"/>
                  <a:gd name="connsiteX10-439" fmla="*/ 12850 w 1161149"/>
                  <a:gd name="connsiteY10-440" fmla="*/ 724139 h 964605"/>
                  <a:gd name="connsiteX11-441" fmla="*/ 568217 w 1161149"/>
                  <a:gd name="connsiteY11-442" fmla="*/ 562099 h 964605"/>
                  <a:gd name="connsiteX0-443" fmla="*/ 612456 w 1161149"/>
                  <a:gd name="connsiteY0-444" fmla="*/ 409346 h 964605"/>
                  <a:gd name="connsiteX1-445" fmla="*/ 672417 w 1161149"/>
                  <a:gd name="connsiteY1-446" fmla="*/ 169503 h 964605"/>
                  <a:gd name="connsiteX2-447" fmla="*/ 970948 w 1161149"/>
                  <a:gd name="connsiteY2-448" fmla="*/ 704 h 964605"/>
                  <a:gd name="connsiteX3-449" fmla="*/ 1154373 w 1161149"/>
                  <a:gd name="connsiteY3-450" fmla="*/ 366010 h 964605"/>
                  <a:gd name="connsiteX4-451" fmla="*/ 822318 w 1161149"/>
                  <a:gd name="connsiteY4-452" fmla="*/ 499287 h 964605"/>
                  <a:gd name="connsiteX5-453" fmla="*/ 1137112 w 1161149"/>
                  <a:gd name="connsiteY5-454" fmla="*/ 709149 h 964605"/>
                  <a:gd name="connsiteX6-455" fmla="*/ 882279 w 1161149"/>
                  <a:gd name="connsiteY6-456" fmla="*/ 963982 h 964605"/>
                  <a:gd name="connsiteX7-457" fmla="*/ 657427 w 1161149"/>
                  <a:gd name="connsiteY7-458" fmla="*/ 709149 h 964605"/>
                  <a:gd name="connsiteX8-459" fmla="*/ 237702 w 1161149"/>
                  <a:gd name="connsiteY8-460" fmla="*/ 889031 h 964605"/>
                  <a:gd name="connsiteX9-461" fmla="*/ 12850 w 1161149"/>
                  <a:gd name="connsiteY9-462" fmla="*/ 724139 h 964605"/>
                  <a:gd name="connsiteX10-463" fmla="*/ 568217 w 1161149"/>
                  <a:gd name="connsiteY10-464" fmla="*/ 562099 h 964605"/>
                  <a:gd name="connsiteX0-465" fmla="*/ 672417 w 1161149"/>
                  <a:gd name="connsiteY0-466" fmla="*/ 169503 h 964605"/>
                  <a:gd name="connsiteX1-467" fmla="*/ 970948 w 1161149"/>
                  <a:gd name="connsiteY1-468" fmla="*/ 704 h 964605"/>
                  <a:gd name="connsiteX2-469" fmla="*/ 1154373 w 1161149"/>
                  <a:gd name="connsiteY2-470" fmla="*/ 366010 h 964605"/>
                  <a:gd name="connsiteX3-471" fmla="*/ 822318 w 1161149"/>
                  <a:gd name="connsiteY3-472" fmla="*/ 499287 h 964605"/>
                  <a:gd name="connsiteX4-473" fmla="*/ 1137112 w 1161149"/>
                  <a:gd name="connsiteY4-474" fmla="*/ 709149 h 964605"/>
                  <a:gd name="connsiteX5-475" fmla="*/ 882279 w 1161149"/>
                  <a:gd name="connsiteY5-476" fmla="*/ 963982 h 964605"/>
                  <a:gd name="connsiteX6-477" fmla="*/ 657427 w 1161149"/>
                  <a:gd name="connsiteY6-478" fmla="*/ 709149 h 964605"/>
                  <a:gd name="connsiteX7-479" fmla="*/ 237702 w 1161149"/>
                  <a:gd name="connsiteY7-480" fmla="*/ 889031 h 964605"/>
                  <a:gd name="connsiteX8-481" fmla="*/ 12850 w 1161149"/>
                  <a:gd name="connsiteY8-482" fmla="*/ 724139 h 964605"/>
                  <a:gd name="connsiteX9-483" fmla="*/ 568217 w 1161149"/>
                  <a:gd name="connsiteY9-484" fmla="*/ 562099 h 964605"/>
                  <a:gd name="connsiteX0-485" fmla="*/ 970948 w 1161149"/>
                  <a:gd name="connsiteY0-486" fmla="*/ 0 h 963901"/>
                  <a:gd name="connsiteX1-487" fmla="*/ 1154373 w 1161149"/>
                  <a:gd name="connsiteY1-488" fmla="*/ 365306 h 963901"/>
                  <a:gd name="connsiteX2-489" fmla="*/ 822318 w 1161149"/>
                  <a:gd name="connsiteY2-490" fmla="*/ 498583 h 963901"/>
                  <a:gd name="connsiteX3-491" fmla="*/ 1137112 w 1161149"/>
                  <a:gd name="connsiteY3-492" fmla="*/ 708445 h 963901"/>
                  <a:gd name="connsiteX4-493" fmla="*/ 882279 w 1161149"/>
                  <a:gd name="connsiteY4-494" fmla="*/ 963278 h 963901"/>
                  <a:gd name="connsiteX5-495" fmla="*/ 657427 w 1161149"/>
                  <a:gd name="connsiteY5-496" fmla="*/ 708445 h 963901"/>
                  <a:gd name="connsiteX6-497" fmla="*/ 237702 w 1161149"/>
                  <a:gd name="connsiteY6-498" fmla="*/ 888327 h 963901"/>
                  <a:gd name="connsiteX7-499" fmla="*/ 12850 w 1161149"/>
                  <a:gd name="connsiteY7-500" fmla="*/ 723435 h 963901"/>
                  <a:gd name="connsiteX8-501" fmla="*/ 568217 w 1161149"/>
                  <a:gd name="connsiteY8-502" fmla="*/ 561395 h 963901"/>
                  <a:gd name="connsiteX0-503" fmla="*/ 1154373 w 1154373"/>
                  <a:gd name="connsiteY0-504" fmla="*/ 0 h 598595"/>
                  <a:gd name="connsiteX1-505" fmla="*/ 822318 w 1154373"/>
                  <a:gd name="connsiteY1-506" fmla="*/ 133277 h 598595"/>
                  <a:gd name="connsiteX2-507" fmla="*/ 1137112 w 1154373"/>
                  <a:gd name="connsiteY2-508" fmla="*/ 343139 h 598595"/>
                  <a:gd name="connsiteX3-509" fmla="*/ 882279 w 1154373"/>
                  <a:gd name="connsiteY3-510" fmla="*/ 597972 h 598595"/>
                  <a:gd name="connsiteX4-511" fmla="*/ 657427 w 1154373"/>
                  <a:gd name="connsiteY4-512" fmla="*/ 343139 h 598595"/>
                  <a:gd name="connsiteX5-513" fmla="*/ 237702 w 1154373"/>
                  <a:gd name="connsiteY5-514" fmla="*/ 523021 h 598595"/>
                  <a:gd name="connsiteX6-515" fmla="*/ 12850 w 1154373"/>
                  <a:gd name="connsiteY6-516" fmla="*/ 358129 h 598595"/>
                  <a:gd name="connsiteX7-517" fmla="*/ 568217 w 1154373"/>
                  <a:gd name="connsiteY7-518" fmla="*/ 196089 h 598595"/>
                  <a:gd name="connsiteX0-519" fmla="*/ 822318 w 1138670"/>
                  <a:gd name="connsiteY0-520" fmla="*/ 0 h 465318"/>
                  <a:gd name="connsiteX1-521" fmla="*/ 1137112 w 1138670"/>
                  <a:gd name="connsiteY1-522" fmla="*/ 209862 h 465318"/>
                  <a:gd name="connsiteX2-523" fmla="*/ 882279 w 1138670"/>
                  <a:gd name="connsiteY2-524" fmla="*/ 464695 h 465318"/>
                  <a:gd name="connsiteX3-525" fmla="*/ 657427 w 1138670"/>
                  <a:gd name="connsiteY3-526" fmla="*/ 209862 h 465318"/>
                  <a:gd name="connsiteX4-527" fmla="*/ 237702 w 1138670"/>
                  <a:gd name="connsiteY4-528" fmla="*/ 389744 h 465318"/>
                  <a:gd name="connsiteX5-529" fmla="*/ 12850 w 1138670"/>
                  <a:gd name="connsiteY5-530" fmla="*/ 224852 h 465318"/>
                  <a:gd name="connsiteX6-531" fmla="*/ 568217 w 1138670"/>
                  <a:gd name="connsiteY6-532" fmla="*/ 62812 h 465318"/>
                  <a:gd name="connsiteX0-533" fmla="*/ 1137112 w 1138670"/>
                  <a:gd name="connsiteY0-534" fmla="*/ 147050 h 402506"/>
                  <a:gd name="connsiteX1-535" fmla="*/ 882279 w 1138670"/>
                  <a:gd name="connsiteY1-536" fmla="*/ 401883 h 402506"/>
                  <a:gd name="connsiteX2-537" fmla="*/ 657427 w 1138670"/>
                  <a:gd name="connsiteY2-538" fmla="*/ 147050 h 402506"/>
                  <a:gd name="connsiteX3-539" fmla="*/ 237702 w 1138670"/>
                  <a:gd name="connsiteY3-540" fmla="*/ 326932 h 402506"/>
                  <a:gd name="connsiteX4-541" fmla="*/ 12850 w 1138670"/>
                  <a:gd name="connsiteY4-542" fmla="*/ 162040 h 402506"/>
                  <a:gd name="connsiteX5-543" fmla="*/ 568217 w 1138670"/>
                  <a:gd name="connsiteY5-544" fmla="*/ 0 h 402506"/>
                  <a:gd name="connsiteX0-545" fmla="*/ 882279 w 882279"/>
                  <a:gd name="connsiteY0-546" fmla="*/ 401883 h 401883"/>
                  <a:gd name="connsiteX1-547" fmla="*/ 657427 w 882279"/>
                  <a:gd name="connsiteY1-548" fmla="*/ 147050 h 401883"/>
                  <a:gd name="connsiteX2-549" fmla="*/ 237702 w 882279"/>
                  <a:gd name="connsiteY2-550" fmla="*/ 326932 h 401883"/>
                  <a:gd name="connsiteX3-551" fmla="*/ 12850 w 882279"/>
                  <a:gd name="connsiteY3-552" fmla="*/ 162040 h 401883"/>
                  <a:gd name="connsiteX4-553" fmla="*/ 568217 w 882279"/>
                  <a:gd name="connsiteY4-554" fmla="*/ 0 h 401883"/>
                  <a:gd name="connsiteX0-555" fmla="*/ 657427 w 657427"/>
                  <a:gd name="connsiteY0-556" fmla="*/ 147050 h 326972"/>
                  <a:gd name="connsiteX1-557" fmla="*/ 237702 w 657427"/>
                  <a:gd name="connsiteY1-558" fmla="*/ 326932 h 326972"/>
                  <a:gd name="connsiteX2-559" fmla="*/ 12850 w 657427"/>
                  <a:gd name="connsiteY2-560" fmla="*/ 162040 h 326972"/>
                  <a:gd name="connsiteX3-561" fmla="*/ 568217 w 657427"/>
                  <a:gd name="connsiteY3-562" fmla="*/ 0 h 326972"/>
                </a:gdLst>
                <a:ahLst/>
                <a:cxnLst>
                  <a:cxn ang="0">
                    <a:pos x="connsiteX0-555" y="connsiteY0-556"/>
                  </a:cxn>
                  <a:cxn ang="0">
                    <a:pos x="connsiteX1-557" y="connsiteY1-558"/>
                  </a:cxn>
                  <a:cxn ang="0">
                    <a:pos x="connsiteX2-559" y="connsiteY2-560"/>
                  </a:cxn>
                  <a:cxn ang="0">
                    <a:pos x="connsiteX3-561" y="connsiteY3-562"/>
                  </a:cxn>
                </a:cxnLst>
                <a:rect l="l" t="t" r="r" b="b"/>
                <a:pathLst>
                  <a:path w="657427" h="326972">
                    <a:moveTo>
                      <a:pt x="657427" y="147050"/>
                    </a:moveTo>
                    <a:cubicBezTo>
                      <a:pt x="517519" y="207011"/>
                      <a:pt x="345131" y="324434"/>
                      <a:pt x="237702" y="326932"/>
                    </a:cubicBezTo>
                    <a:cubicBezTo>
                      <a:pt x="130273" y="329430"/>
                      <a:pt x="-49609" y="214505"/>
                      <a:pt x="12850" y="162040"/>
                    </a:cubicBezTo>
                    <a:lnTo>
                      <a:pt x="568217" y="0"/>
                    </a:lnTo>
                  </a:path>
                </a:pathLst>
              </a:custGeom>
              <a:grpFill/>
              <a:ln w="28575"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000" noProof="1">
                  <a:solidFill>
                    <a:srgbClr val="605448"/>
                  </a:solidFill>
                  <a:cs typeface="+mn-ea"/>
                  <a:sym typeface="+mn-lt"/>
                </a:endParaRPr>
              </a:p>
            </p:txBody>
          </p:sp>
        </p:grpSp>
      </p:grpSp>
      <p:sp>
        <p:nvSpPr>
          <p:cNvPr id="146" name="文本框 145"/>
          <p:cNvSpPr txBox="1"/>
          <p:nvPr/>
        </p:nvSpPr>
        <p:spPr>
          <a:xfrm>
            <a:off x="1085059" y="1226426"/>
            <a:ext cx="7856186" cy="583565"/>
          </a:xfrm>
          <a:prstGeom prst="rect">
            <a:avLst/>
          </a:prstGeom>
          <a:noFill/>
        </p:spPr>
        <p:txBody>
          <a:bodyPr>
            <a:spAutoFit/>
          </a:bodyPr>
          <a:lstStyle/>
          <a:p>
            <a:r>
              <a:rPr lang="zh-CN" altLang="en-US" sz="3200" b="1" dirty="0">
                <a:solidFill>
                  <a:srgbClr val="595959"/>
                </a:solidFill>
                <a:latin typeface="+mn-lt"/>
                <a:ea typeface="+mn-ea"/>
                <a:cs typeface="+mn-ea"/>
                <a:sym typeface="+mn-lt"/>
              </a:rPr>
              <a:t>研究的意义</a:t>
            </a:r>
          </a:p>
        </p:txBody>
      </p:sp>
      <p:sp>
        <p:nvSpPr>
          <p:cNvPr id="2" name="文本框 1"/>
          <p:cNvSpPr txBox="1"/>
          <p:nvPr/>
        </p:nvSpPr>
        <p:spPr>
          <a:xfrm>
            <a:off x="1085215" y="360045"/>
            <a:ext cx="2635885" cy="583565"/>
          </a:xfrm>
          <a:prstGeom prst="rect">
            <a:avLst/>
          </a:prstGeom>
          <a:solidFill>
            <a:srgbClr val="EFF0F2"/>
          </a:solidFill>
        </p:spPr>
        <p:txBody>
          <a:bodyPr wrap="square" rtlCol="0">
            <a:spAutoFit/>
          </a:bodyPr>
          <a:lstStyle/>
          <a:p>
            <a:r>
              <a:rPr lang="en-US" altLang="zh-CN" sz="3200" b="1">
                <a:solidFill>
                  <a:srgbClr val="0F863B"/>
                </a:solidFill>
                <a:latin typeface="黑体" panose="02010609060101010101" charset="-122"/>
                <a:ea typeface="黑体" panose="02010609060101010101" charset="-122"/>
              </a:rPr>
              <a:t>01 </a:t>
            </a:r>
            <a:r>
              <a:rPr lang="zh-CN" altLang="en-US" sz="3200" b="1">
                <a:solidFill>
                  <a:srgbClr val="0F863B"/>
                </a:solidFill>
                <a:latin typeface="黑体" panose="02010609060101010101" charset="-122"/>
                <a:ea typeface="黑体" panose="02010609060101010101" charset="-122"/>
              </a:rPr>
              <a:t>背景介绍</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par>
                                <p:cTn id="10" presetID="53" presetClass="entr" presetSubtype="16" fill="hold" nodeType="withEffect">
                                  <p:stCondLst>
                                    <p:cond delay="10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53" presetClass="entr" presetSubtype="16" fill="hold" nodeType="withEffect">
                                  <p:stCondLst>
                                    <p:cond delay="200"/>
                                  </p:stCondLst>
                                  <p:childTnLst>
                                    <p:set>
                                      <p:cBhvr>
                                        <p:cTn id="16" dur="1" fill="hold">
                                          <p:stCondLst>
                                            <p:cond delay="0"/>
                                          </p:stCondLst>
                                        </p:cTn>
                                        <p:tgtEl>
                                          <p:spTgt spid="109"/>
                                        </p:tgtEl>
                                        <p:attrNameLst>
                                          <p:attrName>style.visibility</p:attrName>
                                        </p:attrNameLst>
                                      </p:cBhvr>
                                      <p:to>
                                        <p:strVal val="visible"/>
                                      </p:to>
                                    </p:set>
                                    <p:anim calcmode="lin" valueType="num">
                                      <p:cBhvr>
                                        <p:cTn id="17" dur="500" fill="hold"/>
                                        <p:tgtEl>
                                          <p:spTgt spid="109"/>
                                        </p:tgtEl>
                                        <p:attrNameLst>
                                          <p:attrName>ppt_w</p:attrName>
                                        </p:attrNameLst>
                                      </p:cBhvr>
                                      <p:tavLst>
                                        <p:tav tm="0">
                                          <p:val>
                                            <p:fltVal val="0"/>
                                          </p:val>
                                        </p:tav>
                                        <p:tav tm="100000">
                                          <p:val>
                                            <p:strVal val="#ppt_w"/>
                                          </p:val>
                                        </p:tav>
                                      </p:tavLst>
                                    </p:anim>
                                    <p:anim calcmode="lin" valueType="num">
                                      <p:cBhvr>
                                        <p:cTn id="18" dur="500" fill="hold"/>
                                        <p:tgtEl>
                                          <p:spTgt spid="109"/>
                                        </p:tgtEl>
                                        <p:attrNameLst>
                                          <p:attrName>ppt_h</p:attrName>
                                        </p:attrNameLst>
                                      </p:cBhvr>
                                      <p:tavLst>
                                        <p:tav tm="0">
                                          <p:val>
                                            <p:fltVal val="0"/>
                                          </p:val>
                                        </p:tav>
                                        <p:tav tm="100000">
                                          <p:val>
                                            <p:strVal val="#ppt_h"/>
                                          </p:val>
                                        </p:tav>
                                      </p:tavLst>
                                    </p:anim>
                                    <p:animEffect transition="in" filter="fade">
                                      <p:cBhvr>
                                        <p:cTn id="19" dur="500"/>
                                        <p:tgtEl>
                                          <p:spTgt spid="109"/>
                                        </p:tgtEl>
                                      </p:cBhvr>
                                    </p:animEffect>
                                  </p:childTnLst>
                                </p:cTn>
                              </p:par>
                              <p:par>
                                <p:cTn id="20" presetID="53" presetClass="entr" presetSubtype="16" fill="hold" nodeType="withEffect">
                                  <p:stCondLst>
                                    <p:cond delay="300"/>
                                  </p:stCondLst>
                                  <p:childTnLst>
                                    <p:set>
                                      <p:cBhvr>
                                        <p:cTn id="21" dur="1" fill="hold">
                                          <p:stCondLst>
                                            <p:cond delay="0"/>
                                          </p:stCondLst>
                                        </p:cTn>
                                        <p:tgtEl>
                                          <p:spTgt spid="117"/>
                                        </p:tgtEl>
                                        <p:attrNameLst>
                                          <p:attrName>style.visibility</p:attrName>
                                        </p:attrNameLst>
                                      </p:cBhvr>
                                      <p:to>
                                        <p:strVal val="visible"/>
                                      </p:to>
                                    </p:set>
                                    <p:anim calcmode="lin" valueType="num">
                                      <p:cBhvr>
                                        <p:cTn id="22" dur="500" fill="hold"/>
                                        <p:tgtEl>
                                          <p:spTgt spid="117"/>
                                        </p:tgtEl>
                                        <p:attrNameLst>
                                          <p:attrName>ppt_w</p:attrName>
                                        </p:attrNameLst>
                                      </p:cBhvr>
                                      <p:tavLst>
                                        <p:tav tm="0">
                                          <p:val>
                                            <p:fltVal val="0"/>
                                          </p:val>
                                        </p:tav>
                                        <p:tav tm="100000">
                                          <p:val>
                                            <p:strVal val="#ppt_w"/>
                                          </p:val>
                                        </p:tav>
                                      </p:tavLst>
                                    </p:anim>
                                    <p:anim calcmode="lin" valueType="num">
                                      <p:cBhvr>
                                        <p:cTn id="23" dur="500" fill="hold"/>
                                        <p:tgtEl>
                                          <p:spTgt spid="117"/>
                                        </p:tgtEl>
                                        <p:attrNameLst>
                                          <p:attrName>ppt_h</p:attrName>
                                        </p:attrNameLst>
                                      </p:cBhvr>
                                      <p:tavLst>
                                        <p:tav tm="0">
                                          <p:val>
                                            <p:fltVal val="0"/>
                                          </p:val>
                                        </p:tav>
                                        <p:tav tm="100000">
                                          <p:val>
                                            <p:strVal val="#ppt_h"/>
                                          </p:val>
                                        </p:tav>
                                      </p:tavLst>
                                    </p:anim>
                                    <p:animEffect transition="in" filter="fade">
                                      <p:cBhvr>
                                        <p:cTn id="24" dur="500"/>
                                        <p:tgtEl>
                                          <p:spTgt spid="117"/>
                                        </p:tgtEl>
                                      </p:cBhvr>
                                    </p:animEffect>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1000"/>
                                        <p:tgtEl>
                                          <p:spTgt spid="85"/>
                                        </p:tgtEl>
                                      </p:cBhvr>
                                    </p:animEffect>
                                    <p:anim calcmode="lin" valueType="num">
                                      <p:cBhvr>
                                        <p:cTn id="29" dur="1000" fill="hold"/>
                                        <p:tgtEl>
                                          <p:spTgt spid="85"/>
                                        </p:tgtEl>
                                        <p:attrNameLst>
                                          <p:attrName>ppt_x</p:attrName>
                                        </p:attrNameLst>
                                      </p:cBhvr>
                                      <p:tavLst>
                                        <p:tav tm="0">
                                          <p:val>
                                            <p:strVal val="#ppt_x"/>
                                          </p:val>
                                        </p:tav>
                                        <p:tav tm="100000">
                                          <p:val>
                                            <p:strVal val="#ppt_x"/>
                                          </p:val>
                                        </p:tav>
                                      </p:tavLst>
                                    </p:anim>
                                    <p:anim calcmode="lin" valueType="num">
                                      <p:cBhvr>
                                        <p:cTn id="30" dur="1000" fill="hold"/>
                                        <p:tgtEl>
                                          <p:spTgt spid="8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1000"/>
                                        <p:tgtEl>
                                          <p:spTgt spid="94"/>
                                        </p:tgtEl>
                                      </p:cBhvr>
                                    </p:animEffect>
                                    <p:anim calcmode="lin" valueType="num">
                                      <p:cBhvr>
                                        <p:cTn id="34" dur="1000" fill="hold"/>
                                        <p:tgtEl>
                                          <p:spTgt spid="94"/>
                                        </p:tgtEl>
                                        <p:attrNameLst>
                                          <p:attrName>ppt_x</p:attrName>
                                        </p:attrNameLst>
                                      </p:cBhvr>
                                      <p:tavLst>
                                        <p:tav tm="0">
                                          <p:val>
                                            <p:strVal val="#ppt_x"/>
                                          </p:val>
                                        </p:tav>
                                        <p:tav tm="100000">
                                          <p:val>
                                            <p:strVal val="#ppt_x"/>
                                          </p:val>
                                        </p:tav>
                                      </p:tavLst>
                                    </p:anim>
                                    <p:anim calcmode="lin" valueType="num">
                                      <p:cBhvr>
                                        <p:cTn id="35" dur="1000" fill="hold"/>
                                        <p:tgtEl>
                                          <p:spTgt spid="9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1000"/>
                                        <p:tgtEl>
                                          <p:spTgt spid="96"/>
                                        </p:tgtEl>
                                      </p:cBhvr>
                                    </p:animEffect>
                                    <p:anim calcmode="lin" valueType="num">
                                      <p:cBhvr>
                                        <p:cTn id="39" dur="1000" fill="hold"/>
                                        <p:tgtEl>
                                          <p:spTgt spid="96"/>
                                        </p:tgtEl>
                                        <p:attrNameLst>
                                          <p:attrName>ppt_x</p:attrName>
                                        </p:attrNameLst>
                                      </p:cBhvr>
                                      <p:tavLst>
                                        <p:tav tm="0">
                                          <p:val>
                                            <p:strVal val="#ppt_x"/>
                                          </p:val>
                                        </p:tav>
                                        <p:tav tm="100000">
                                          <p:val>
                                            <p:strVal val="#ppt_x"/>
                                          </p:val>
                                        </p:tav>
                                      </p:tavLst>
                                    </p:anim>
                                    <p:anim calcmode="lin" valueType="num">
                                      <p:cBhvr>
                                        <p:cTn id="40" dur="1000" fill="hold"/>
                                        <p:tgtEl>
                                          <p:spTgt spid="9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000"/>
                                        <p:tgtEl>
                                          <p:spTgt spid="98"/>
                                        </p:tgtEl>
                                      </p:cBhvr>
                                    </p:animEffect>
                                    <p:anim calcmode="lin" valueType="num">
                                      <p:cBhvr>
                                        <p:cTn id="44" dur="1000" fill="hold"/>
                                        <p:tgtEl>
                                          <p:spTgt spid="98"/>
                                        </p:tgtEl>
                                        <p:attrNameLst>
                                          <p:attrName>ppt_x</p:attrName>
                                        </p:attrNameLst>
                                      </p:cBhvr>
                                      <p:tavLst>
                                        <p:tav tm="0">
                                          <p:val>
                                            <p:strVal val="#ppt_x"/>
                                          </p:val>
                                        </p:tav>
                                        <p:tav tm="100000">
                                          <p:val>
                                            <p:strVal val="#ppt_x"/>
                                          </p:val>
                                        </p:tav>
                                      </p:tavLst>
                                    </p:anim>
                                    <p:anim calcmode="lin" valueType="num">
                                      <p:cBhvr>
                                        <p:cTn id="45"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4" grpId="0"/>
      <p:bldP spid="96" grpId="0"/>
      <p:bldP spid="9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34fb922a-fcfa-4d7a-b0c0-430c0b1fd41a}"/>
  <p:tag name="TABLE_ENDDRAG_ORIGIN_RECT" val="613*302"/>
  <p:tag name="TABLE_ENDDRAG_RECT" val="175*201*613*30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1f5b208-542e-492b-8a2a-bdf07306484b}"/>
  <p:tag name="TABLE_ENDDRAG_ORIGIN_RECT" val="563*283"/>
  <p:tag name="TABLE_ENDDRAG_RECT" val="203*209*563*283"/>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0f4dc28c-8dea-4aea-a0a3-6388236be106}"/>
  <p:tag name="TABLE_ENDDRAG_ORIGIN_RECT" val="329*104"/>
  <p:tag name="TABLE_ENDDRAG_RECT" val="70*349*329*1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1665</Words>
  <Application>Microsoft Office PowerPoint</Application>
  <PresentationFormat>宽屏</PresentationFormat>
  <Paragraphs>242</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6</vt:i4>
      </vt:variant>
      <vt:variant>
        <vt:lpstr>幻灯片标题</vt:lpstr>
      </vt:variant>
      <vt:variant>
        <vt:i4>34</vt:i4>
      </vt:variant>
    </vt:vector>
  </HeadingPairs>
  <TitlesOfParts>
    <vt:vector size="46" baseType="lpstr">
      <vt:lpstr>等线</vt:lpstr>
      <vt:lpstr>等线 Light</vt:lpstr>
      <vt:lpstr>方正静蕾简体</vt:lpstr>
      <vt:lpstr>方正综艺简体</vt:lpstr>
      <vt:lpstr>黑体</vt:lpstr>
      <vt:lpstr>Arial</vt:lpstr>
      <vt:lpstr>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hp</cp:lastModifiedBy>
  <cp:revision>77</cp:revision>
  <dcterms:created xsi:type="dcterms:W3CDTF">2017-09-18T02:05:00Z</dcterms:created>
  <dcterms:modified xsi:type="dcterms:W3CDTF">2020-12-30T06:46:32Z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